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84" r:id="rId3"/>
    <p:sldId id="276" r:id="rId4"/>
    <p:sldId id="270" r:id="rId5"/>
    <p:sldId id="275" r:id="rId6"/>
    <p:sldId id="274" r:id="rId7"/>
    <p:sldId id="273" r:id="rId8"/>
    <p:sldId id="269" r:id="rId9"/>
    <p:sldId id="266" r:id="rId10"/>
    <p:sldId id="263" r:id="rId11"/>
    <p:sldId id="260" r:id="rId12"/>
    <p:sldId id="280" r:id="rId13"/>
    <p:sldId id="282" r:id="rId14"/>
    <p:sldId id="283" r:id="rId15"/>
    <p:sldId id="277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4069" autoAdjust="0"/>
  </p:normalViewPr>
  <p:slideViewPr>
    <p:cSldViewPr>
      <p:cViewPr varScale="1">
        <p:scale>
          <a:sx n="84" d="100"/>
          <a:sy n="84" d="100"/>
        </p:scale>
        <p:origin x="1416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5B106E36-FD25-4E2D-B0AA-010F637433A0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328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900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925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55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257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755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9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853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369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265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5872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B106E36-FD25-4E2D-B0AA-010F637433A0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588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Воздействие радиации на человека - Действие радиации - Фото по физик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2735" y="4221088"/>
            <a:ext cx="2759523" cy="2071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9744" y="0"/>
            <a:ext cx="10706623" cy="69026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7504" y="116632"/>
            <a:ext cx="91450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4800" b="1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Радіоактивне</a:t>
            </a:r>
            <a:r>
              <a:rPr lang="ru-RU" sz="48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забруднення</a:t>
            </a:r>
            <a:r>
              <a:rPr lang="ru-RU" sz="48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навколишнього</a:t>
            </a:r>
            <a:r>
              <a:rPr lang="ru-RU" sz="48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середовища</a:t>
            </a:r>
            <a:r>
              <a:rPr lang="ru-RU" sz="48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48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його</a:t>
            </a:r>
            <a:r>
              <a:rPr lang="ru-RU" sz="48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вплив</a:t>
            </a:r>
            <a:r>
              <a:rPr lang="ru-RU" sz="48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48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організм</a:t>
            </a:r>
            <a:r>
              <a:rPr lang="ru-RU" sz="48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людини</a:t>
            </a:r>
            <a:endParaRPr lang="uk-UA" sz="48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rezentaciya-muzyka-dlya-prezentaciy-stardu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866">
        <p15:prstTrans prst="pageCurlDouble"/>
      </p:transition>
    </mc:Choice>
    <mc:Fallback xmlns="">
      <p:transition spd="slow" advTm="78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785786" y="1281483"/>
            <a:ext cx="285752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ru-RU" b="1" i="1" dirty="0" err="1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Активізувати</a:t>
            </a:r>
            <a:r>
              <a:rPr lang="ru-RU" b="1" i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процеси</a:t>
            </a:r>
            <a:r>
              <a:rPr lang="ru-RU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поглинання</a:t>
            </a:r>
            <a:r>
              <a:rPr lang="ru-RU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вільних</a:t>
            </a:r>
            <a:r>
              <a:rPr lang="ru-RU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радикалів</a:t>
            </a:r>
            <a:r>
              <a:rPr lang="ru-RU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можна</a:t>
            </a:r>
            <a:r>
              <a:rPr lang="ru-RU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включивши в </a:t>
            </a:r>
            <a:r>
              <a:rPr lang="ru-RU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раціон</a:t>
            </a:r>
            <a:r>
              <a:rPr lang="ru-RU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харчування</a:t>
            </a:r>
            <a:r>
              <a:rPr lang="ru-RU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антиокислювачі</a:t>
            </a:r>
            <a:r>
              <a:rPr lang="ru-RU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вітаміни</a:t>
            </a:r>
            <a:r>
              <a:rPr lang="ru-RU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А, Е, С </a:t>
            </a:r>
            <a:r>
              <a:rPr lang="ru-RU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або</a:t>
            </a:r>
            <a:r>
              <a:rPr lang="ru-RU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препарати</a:t>
            </a:r>
            <a:r>
              <a:rPr lang="ru-RU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що</a:t>
            </a:r>
            <a:r>
              <a:rPr lang="ru-RU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містять</a:t>
            </a:r>
            <a:r>
              <a:rPr lang="ru-RU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селен. </a:t>
            </a:r>
            <a:r>
              <a:rPr lang="ru-RU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Ці</a:t>
            </a:r>
            <a:r>
              <a:rPr lang="ru-RU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речовини</a:t>
            </a:r>
            <a:r>
              <a:rPr lang="ru-RU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знешкоджують</a:t>
            </a:r>
            <a:r>
              <a:rPr lang="ru-RU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вільні</a:t>
            </a:r>
            <a:r>
              <a:rPr lang="ru-RU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радикали</a:t>
            </a:r>
            <a:r>
              <a:rPr lang="ru-RU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поглинаючи</a:t>
            </a:r>
            <a:r>
              <a:rPr lang="ru-RU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їх</a:t>
            </a:r>
            <a:r>
              <a:rPr lang="ru-RU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у великих </a:t>
            </a:r>
            <a:r>
              <a:rPr lang="ru-RU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кількостях</a:t>
            </a:r>
            <a:r>
              <a:rPr lang="ru-RU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44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1281483"/>
            <a:ext cx="4244968" cy="33716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611">
        <p15:prstTrans prst="pageCurlDouble"/>
      </p:transition>
    </mc:Choice>
    <mc:Fallback xmlns="">
      <p:transition spd="slow" advTm="136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3717032"/>
            <a:ext cx="41434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>
                <a:solidFill>
                  <a:srgbClr val="FF0000"/>
                </a:solidFill>
              </a:rPr>
              <a:t>Радіація</a:t>
            </a:r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може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або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убити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клітку</a:t>
            </a:r>
            <a:r>
              <a:rPr lang="ru-RU" sz="2400" b="1" i="1" dirty="0">
                <a:solidFill>
                  <a:srgbClr val="FF0000"/>
                </a:solidFill>
              </a:rPr>
              <a:t>, </a:t>
            </a:r>
            <a:r>
              <a:rPr lang="ru-RU" sz="2400" b="1" i="1" dirty="0" err="1">
                <a:solidFill>
                  <a:srgbClr val="FF0000"/>
                </a:solidFill>
              </a:rPr>
              <a:t>або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спотворити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інформацію</a:t>
            </a:r>
            <a:r>
              <a:rPr lang="ru-RU" sz="2400" b="1" i="1" dirty="0">
                <a:solidFill>
                  <a:srgbClr val="FF0000"/>
                </a:solidFill>
              </a:rPr>
              <a:t> в ДНК так, </a:t>
            </a:r>
            <a:r>
              <a:rPr lang="ru-RU" sz="2400" b="1" i="1" dirty="0" err="1">
                <a:solidFill>
                  <a:srgbClr val="FF0000"/>
                </a:solidFill>
              </a:rPr>
              <a:t>що</a:t>
            </a:r>
            <a:r>
              <a:rPr lang="ru-RU" sz="2400" b="1" i="1" dirty="0">
                <a:solidFill>
                  <a:srgbClr val="FF0000"/>
                </a:solidFill>
              </a:rPr>
              <a:t> з часом </a:t>
            </a:r>
            <a:r>
              <a:rPr lang="ru-RU" sz="2400" b="1" i="1" dirty="0" err="1">
                <a:solidFill>
                  <a:srgbClr val="FF0000"/>
                </a:solidFill>
              </a:rPr>
              <a:t>з'являться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дефектні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клітини</a:t>
            </a:r>
            <a:r>
              <a:rPr lang="ru-RU" sz="2400" b="1" i="1" dirty="0">
                <a:solidFill>
                  <a:srgbClr val="FF0000"/>
                </a:solidFill>
              </a:rPr>
              <a:t>.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Зміну</a:t>
            </a:r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генетичного</a:t>
            </a:r>
            <a:r>
              <a:rPr lang="ru-RU" sz="2400" b="1" i="1" dirty="0">
                <a:solidFill>
                  <a:srgbClr val="FF0000"/>
                </a:solidFill>
              </a:rPr>
              <a:t> коду </a:t>
            </a:r>
            <a:r>
              <a:rPr lang="ru-RU" sz="2400" b="1" i="1" dirty="0" err="1">
                <a:solidFill>
                  <a:srgbClr val="FF0000"/>
                </a:solidFill>
              </a:rPr>
              <a:t>клітини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називають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мутацією</a:t>
            </a:r>
            <a:r>
              <a:rPr lang="ru-RU" sz="2400" b="1" i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" name="Picture 2" descr="https://im2-tub-ru.yandex.net/i?id=e3b85f093b31b2993226d35facddf1c9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2254" y="2244826"/>
            <a:ext cx="3935507" cy="29516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403648" y="675166"/>
            <a:ext cx="5904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err="1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Кожна</a:t>
            </a:r>
            <a:r>
              <a:rPr lang="ru-RU" sz="2400" b="1" i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клітина</a:t>
            </a:r>
            <a:r>
              <a:rPr lang="ru-RU" sz="2400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організму</a:t>
            </a:r>
            <a:r>
              <a:rPr lang="ru-RU" sz="2400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містить</a:t>
            </a:r>
            <a:r>
              <a:rPr lang="ru-RU" sz="2400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молекулу </a:t>
            </a:r>
            <a:r>
              <a:rPr lang="ru-RU" sz="24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ДНК</a:t>
            </a:r>
            <a:r>
              <a:rPr lang="ru-RU" sz="2400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яка </a:t>
            </a:r>
            <a:r>
              <a:rPr lang="ru-RU" sz="2400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несе</a:t>
            </a:r>
            <a:r>
              <a:rPr lang="ru-RU" sz="2400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інформацію</a:t>
            </a:r>
            <a:r>
              <a:rPr lang="ru-RU" sz="2400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для правильного </a:t>
            </a:r>
            <a:r>
              <a:rPr lang="ru-RU" sz="2400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відтворення</a:t>
            </a:r>
            <a:r>
              <a:rPr lang="ru-RU" sz="2400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нових</a:t>
            </a:r>
            <a:r>
              <a:rPr lang="ru-RU" sz="2400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клітин</a:t>
            </a:r>
            <a:r>
              <a:rPr lang="ru-RU" sz="2400" b="1" i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 </a:t>
            </a:r>
            <a:endParaRPr lang="ru-RU" sz="5400" b="1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122">
        <p15:prstTrans prst="pageCurlDouble"/>
      </p:transition>
    </mc:Choice>
    <mc:Fallback xmlns="">
      <p:transition spd="slow" advTm="151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20072" y="1214422"/>
            <a:ext cx="33524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 smtClean="0">
                <a:solidFill>
                  <a:srgbClr val="FF0000"/>
                </a:solidFill>
              </a:rPr>
              <a:t>Організм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людини</a:t>
            </a:r>
            <a:r>
              <a:rPr lang="ru-RU" sz="2000" b="1" i="1" dirty="0">
                <a:solidFill>
                  <a:srgbClr val="FF0000"/>
                </a:solidFill>
              </a:rPr>
              <a:t>, як </a:t>
            </a:r>
            <a:r>
              <a:rPr lang="ru-RU" sz="2000" b="1" i="1" dirty="0" err="1">
                <a:solidFill>
                  <a:srgbClr val="FF0000"/>
                </a:solidFill>
              </a:rPr>
              <a:t>досконала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природна</a:t>
            </a:r>
            <a:r>
              <a:rPr lang="ru-RU" sz="2000" b="1" i="1" dirty="0">
                <a:solidFill>
                  <a:srgbClr val="FF0000"/>
                </a:solidFill>
              </a:rPr>
              <a:t> система,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дуже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чутливий</a:t>
            </a:r>
            <a:r>
              <a:rPr lang="ru-RU" sz="2000" b="1" i="1" dirty="0">
                <a:solidFill>
                  <a:srgbClr val="FF0000"/>
                </a:solidFill>
              </a:rPr>
              <a:t> до </a:t>
            </a:r>
            <a:r>
              <a:rPr lang="ru-RU" sz="2000" b="1" i="1" dirty="0" err="1">
                <a:solidFill>
                  <a:srgbClr val="FF0000"/>
                </a:solidFill>
              </a:rPr>
              <a:t>радіації</a:t>
            </a:r>
            <a:r>
              <a:rPr lang="ru-RU" sz="2000" b="1" i="1" dirty="0">
                <a:solidFill>
                  <a:srgbClr val="FF0000"/>
                </a:solidFill>
              </a:rPr>
              <a:t>. </a:t>
            </a:r>
            <a:r>
              <a:rPr lang="ru-RU" sz="2000" b="1" i="1" dirty="0" err="1">
                <a:solidFill>
                  <a:srgbClr val="FF0000"/>
                </a:solidFill>
              </a:rPr>
              <a:t>Якщо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людина</a:t>
            </a:r>
            <a:r>
              <a:rPr lang="ru-RU" sz="2000" b="1" i="1" dirty="0">
                <a:solidFill>
                  <a:srgbClr val="FF0000"/>
                </a:solidFill>
              </a:rPr>
              <a:t> перенесла </a:t>
            </a:r>
            <a:r>
              <a:rPr lang="ru-RU" sz="2000" b="1" i="1" dirty="0" err="1">
                <a:solidFill>
                  <a:srgbClr val="FF0000"/>
                </a:solidFill>
              </a:rPr>
              <a:t>загальне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опромінення</a:t>
            </a:r>
            <a:r>
              <a:rPr lang="ru-RU" sz="2000" b="1" i="1" dirty="0">
                <a:solidFill>
                  <a:srgbClr val="FF0000"/>
                </a:solidFill>
              </a:rPr>
              <a:t> дозою 100-200 радий, то у </a:t>
            </a:r>
            <a:r>
              <a:rPr lang="ru-RU" sz="2000" b="1" i="1" dirty="0" err="1">
                <a:solidFill>
                  <a:srgbClr val="FF0000"/>
                </a:solidFill>
              </a:rPr>
              <a:t>нього</a:t>
            </a:r>
            <a:r>
              <a:rPr lang="ru-RU" sz="2000" b="1" i="1" dirty="0">
                <a:solidFill>
                  <a:srgbClr val="FF0000"/>
                </a:solidFill>
              </a:rPr>
              <a:t> через </a:t>
            </a:r>
            <a:r>
              <a:rPr lang="ru-RU" sz="2000" b="1" i="1" dirty="0" err="1">
                <a:solidFill>
                  <a:srgbClr val="FF0000"/>
                </a:solidFill>
              </a:rPr>
              <a:t>кілька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днів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з'являться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ознаки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променевої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хвороби</a:t>
            </a:r>
            <a:r>
              <a:rPr lang="ru-RU" sz="2000" b="1" i="1" dirty="0">
                <a:solidFill>
                  <a:srgbClr val="FF0000"/>
                </a:solidFill>
              </a:rPr>
              <a:t> в </a:t>
            </a:r>
            <a:r>
              <a:rPr lang="ru-RU" sz="2000" b="1" i="1" dirty="0" err="1">
                <a:solidFill>
                  <a:srgbClr val="FF0000"/>
                </a:solidFill>
              </a:rPr>
              <a:t>легкій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формі</a:t>
            </a:r>
            <a:r>
              <a:rPr lang="ru-RU" sz="2000" b="1" i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85" y="1412776"/>
            <a:ext cx="3406747" cy="3066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620">
        <p15:prstTrans prst="pageCurlDouble"/>
      </p:transition>
    </mc:Choice>
    <mc:Fallback xmlns="">
      <p:transition spd="slow" advTm="116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717032"/>
            <a:ext cx="6552728" cy="30633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48680"/>
            <a:ext cx="4752528" cy="27813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741">
        <p15:prstTrans prst="pageCurlDouble"/>
      </p:transition>
    </mc:Choice>
    <mc:Fallback xmlns="">
      <p:transition spd="slow" advTm="157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115616" y="692696"/>
            <a:ext cx="688540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Важливим</a:t>
            </a:r>
            <a:r>
              <a:rPr lang="ru-RU" sz="2000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фактором при </a:t>
            </a:r>
            <a:r>
              <a:rPr lang="ru-RU" sz="2000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впливі</a:t>
            </a:r>
            <a:r>
              <a:rPr lang="ru-RU" sz="2000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іонізуючого</a:t>
            </a:r>
            <a:r>
              <a:rPr lang="ru-RU" sz="2000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випромінювання</a:t>
            </a:r>
            <a:r>
              <a:rPr lang="ru-RU" sz="2000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на </a:t>
            </a:r>
            <a:r>
              <a:rPr lang="ru-RU" sz="2000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організм</a:t>
            </a:r>
            <a:r>
              <a:rPr lang="ru-RU" sz="2000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є час </a:t>
            </a:r>
            <a:r>
              <a:rPr lang="ru-RU" sz="2000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опромінення</a:t>
            </a:r>
            <a:r>
              <a:rPr lang="ru-RU" sz="2000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000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Зі</a:t>
            </a:r>
            <a:r>
              <a:rPr lang="ru-RU" sz="2000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збільшенням</a:t>
            </a:r>
            <a:r>
              <a:rPr lang="ru-RU" sz="2000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потужності</a:t>
            </a:r>
            <a:r>
              <a:rPr lang="ru-RU" sz="2000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дози</a:t>
            </a:r>
            <a:r>
              <a:rPr lang="ru-RU" sz="2000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нищівна</a:t>
            </a:r>
            <a:r>
              <a:rPr lang="ru-RU" sz="2000" b="1" i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сила </a:t>
            </a:r>
            <a:r>
              <a:rPr lang="ru-RU" sz="2000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випромінювання</a:t>
            </a:r>
            <a:r>
              <a:rPr lang="ru-RU" sz="2000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зростає</a:t>
            </a:r>
            <a:r>
              <a:rPr lang="ru-RU" sz="2000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Чим </a:t>
            </a:r>
            <a:r>
              <a:rPr lang="ru-RU" sz="2000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більш</a:t>
            </a:r>
            <a:r>
              <a:rPr lang="ru-RU" sz="2000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дрібно</a:t>
            </a:r>
            <a:r>
              <a:rPr lang="ru-RU" sz="2000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випромінювання</a:t>
            </a:r>
            <a:r>
              <a:rPr lang="ru-RU" sz="2000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за часом, </a:t>
            </a:r>
            <a:r>
              <a:rPr lang="ru-RU" sz="2000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тим</a:t>
            </a:r>
            <a:r>
              <a:rPr lang="ru-RU" sz="2000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менше</a:t>
            </a:r>
            <a:r>
              <a:rPr lang="ru-RU" sz="2000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його</a:t>
            </a:r>
            <a:r>
              <a:rPr lang="ru-RU" sz="2000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нищівна</a:t>
            </a:r>
            <a:r>
              <a:rPr lang="ru-RU" sz="2000" b="1" i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сила.</a:t>
            </a:r>
            <a:endParaRPr kumimoji="0" lang="ru-RU" sz="48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https://im2-tub-ru.yandex.net/i?id=6d10a6c798832a8f05b9d558fcbb6070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2420888"/>
            <a:ext cx="5741260" cy="428452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0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568">
        <p15:prstTrans prst="pageCurlDouble"/>
      </p:transition>
    </mc:Choice>
    <mc:Fallback xmlns="">
      <p:transition spd="slow" advTm="105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352928" cy="51274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19672" y="1628800"/>
            <a:ext cx="51845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>
                <a:solidFill>
                  <a:schemeClr val="bg1"/>
                </a:solidFill>
              </a:rPr>
              <a:t>Дякую за увагу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403">
        <p15:prstTrans prst="pageCurlDouble"/>
      </p:transition>
    </mc:Choice>
    <mc:Fallback xmlns="">
      <p:transition spd="slow" advTm="84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20688"/>
            <a:ext cx="25202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Радіоактивне забруднення навколишнього середовища відбувається в результаті </a:t>
            </a:r>
            <a:r>
              <a:rPr lang="uk-UA" dirty="0" smtClean="0"/>
              <a:t>випробувань </a:t>
            </a:r>
            <a:r>
              <a:rPr lang="uk-UA" dirty="0"/>
              <a:t>ядерної зброї, утилізації ядерних відходів, ядерних аварій, а також транспортування, зберігання, витоку і неправильного використання радіоактивних джерел.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074" y="188640"/>
            <a:ext cx="6280270" cy="41888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3933056"/>
            <a:ext cx="4375957" cy="238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9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704">
        <p15:prstTrans prst="pageCurlDouble"/>
      </p:transition>
    </mc:Choice>
    <mc:Fallback xmlns="">
      <p:transition spd="slow" advTm="117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285728"/>
            <a:ext cx="42868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Фактор </a:t>
            </a:r>
            <a:r>
              <a:rPr lang="ru-RU" dirty="0" err="1">
                <a:solidFill>
                  <a:srgbClr val="FF0000"/>
                </a:solidFill>
              </a:rPr>
              <a:t>радіації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був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присутній</a:t>
            </a:r>
            <a:r>
              <a:rPr lang="ru-RU" dirty="0">
                <a:solidFill>
                  <a:srgbClr val="FF0000"/>
                </a:solidFill>
              </a:rPr>
              <a:t> на </a:t>
            </a:r>
            <a:r>
              <a:rPr lang="ru-RU" dirty="0" err="1">
                <a:solidFill>
                  <a:srgbClr val="FF0000"/>
                </a:solidFill>
              </a:rPr>
              <a:t>нашій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планеті</a:t>
            </a:r>
            <a:r>
              <a:rPr lang="ru-RU" dirty="0">
                <a:solidFill>
                  <a:srgbClr val="FF0000"/>
                </a:solidFill>
              </a:rPr>
              <a:t> з моменту </a:t>
            </a:r>
            <a:r>
              <a:rPr lang="ru-RU" dirty="0" err="1">
                <a:solidFill>
                  <a:srgbClr val="FF0000"/>
                </a:solidFill>
              </a:rPr>
              <a:t>її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утворення</a:t>
            </a:r>
            <a:r>
              <a:rPr lang="ru-RU" dirty="0">
                <a:solidFill>
                  <a:srgbClr val="FF0000"/>
                </a:solidFill>
              </a:rPr>
              <a:t>, і як показали </a:t>
            </a:r>
            <a:r>
              <a:rPr lang="ru-RU" dirty="0" err="1">
                <a:solidFill>
                  <a:srgbClr val="FF0000"/>
                </a:solidFill>
              </a:rPr>
              <a:t>подальші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дослідження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ru-RU" dirty="0" err="1">
                <a:solidFill>
                  <a:srgbClr val="FF0000"/>
                </a:solidFill>
              </a:rPr>
              <a:t>іонізуючі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випромінювання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поряд</a:t>
            </a:r>
            <a:r>
              <a:rPr lang="ru-RU" dirty="0">
                <a:solidFill>
                  <a:srgbClr val="FF0000"/>
                </a:solidFill>
              </a:rPr>
              <a:t> з </a:t>
            </a:r>
            <a:r>
              <a:rPr lang="ru-RU" dirty="0" err="1">
                <a:solidFill>
                  <a:srgbClr val="FF0000"/>
                </a:solidFill>
              </a:rPr>
              <a:t>іншими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явищами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фізичної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ru-RU" dirty="0" err="1">
                <a:solidFill>
                  <a:srgbClr val="FF0000"/>
                </a:solidFill>
              </a:rPr>
              <a:t>хімічної</a:t>
            </a:r>
            <a:r>
              <a:rPr lang="ru-RU" dirty="0">
                <a:solidFill>
                  <a:srgbClr val="FF0000"/>
                </a:solidFill>
              </a:rPr>
              <a:t> та </a:t>
            </a:r>
            <a:r>
              <a:rPr lang="ru-RU" dirty="0" err="1">
                <a:solidFill>
                  <a:srgbClr val="FF0000"/>
                </a:solidFill>
              </a:rPr>
              <a:t>біологічної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природи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супроводжували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розвиток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життя</a:t>
            </a:r>
            <a:r>
              <a:rPr lang="ru-RU" dirty="0">
                <a:solidFill>
                  <a:srgbClr val="FF0000"/>
                </a:solidFill>
              </a:rPr>
              <a:t> на </a:t>
            </a:r>
            <a:r>
              <a:rPr lang="ru-RU" dirty="0" err="1">
                <a:solidFill>
                  <a:srgbClr val="FF0000"/>
                </a:solidFill>
              </a:rPr>
              <a:t>Землі</a:t>
            </a:r>
            <a:r>
              <a:rPr lang="ru-RU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45450" y="2870383"/>
            <a:ext cx="37101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7030A0"/>
                </a:solidFill>
              </a:rPr>
              <a:t>Однак</a:t>
            </a:r>
            <a:r>
              <a:rPr lang="ru-RU" dirty="0" smtClean="0">
                <a:solidFill>
                  <a:srgbClr val="7030A0"/>
                </a:solidFill>
              </a:rPr>
              <a:t>, </a:t>
            </a:r>
            <a:r>
              <a:rPr lang="ru-RU" dirty="0" err="1" smtClean="0">
                <a:solidFill>
                  <a:srgbClr val="7030A0"/>
                </a:solidFill>
              </a:rPr>
              <a:t>фізична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дія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радіації</a:t>
            </a:r>
            <a:r>
              <a:rPr lang="ru-RU" dirty="0" smtClean="0">
                <a:solidFill>
                  <a:srgbClr val="7030A0"/>
                </a:solidFill>
              </a:rPr>
              <a:t> почала </a:t>
            </a:r>
            <a:r>
              <a:rPr lang="ru-RU" dirty="0" err="1" smtClean="0">
                <a:solidFill>
                  <a:srgbClr val="7030A0"/>
                </a:solidFill>
              </a:rPr>
              <a:t>вивчатися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тільки</a:t>
            </a:r>
            <a:r>
              <a:rPr lang="ru-RU" dirty="0" smtClean="0">
                <a:solidFill>
                  <a:srgbClr val="7030A0"/>
                </a:solidFill>
              </a:rPr>
              <a:t> в </a:t>
            </a:r>
            <a:r>
              <a:rPr lang="ru-RU" dirty="0" err="1" smtClean="0">
                <a:solidFill>
                  <a:srgbClr val="7030A0"/>
                </a:solidFill>
              </a:rPr>
              <a:t>кінці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XIX </a:t>
            </a:r>
            <a:r>
              <a:rPr lang="ru-RU" dirty="0" err="1" smtClean="0">
                <a:solidFill>
                  <a:srgbClr val="7030A0"/>
                </a:solidFill>
              </a:rPr>
              <a:t>століття</a:t>
            </a:r>
            <a:r>
              <a:rPr lang="ru-RU" dirty="0" smtClean="0">
                <a:solidFill>
                  <a:srgbClr val="7030A0"/>
                </a:solidFill>
              </a:rPr>
              <a:t>, а </a:t>
            </a:r>
            <a:r>
              <a:rPr lang="ru-RU" dirty="0" err="1" smtClean="0">
                <a:solidFill>
                  <a:srgbClr val="7030A0"/>
                </a:solidFill>
              </a:rPr>
              <a:t>її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біологічні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ефекти</a:t>
            </a:r>
            <a:r>
              <a:rPr lang="ru-RU" dirty="0" smtClean="0">
                <a:solidFill>
                  <a:srgbClr val="7030A0"/>
                </a:solidFill>
              </a:rPr>
              <a:t> на </a:t>
            </a:r>
            <a:r>
              <a:rPr lang="ru-RU" dirty="0" err="1" smtClean="0">
                <a:solidFill>
                  <a:srgbClr val="7030A0"/>
                </a:solidFill>
              </a:rPr>
              <a:t>живі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організми</a:t>
            </a:r>
            <a:r>
              <a:rPr lang="ru-RU" dirty="0" smtClean="0">
                <a:solidFill>
                  <a:srgbClr val="7030A0"/>
                </a:solidFill>
              </a:rPr>
              <a:t> - в </a:t>
            </a:r>
            <a:r>
              <a:rPr lang="ru-RU" dirty="0" err="1" smtClean="0">
                <a:solidFill>
                  <a:srgbClr val="7030A0"/>
                </a:solidFill>
              </a:rPr>
              <a:t>середині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XX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20482" name="Picture 2" descr="https://im3-tub-ru.yandex.net/i?id=0756fbe2381fa46078eee504ce9785da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6096" y="285728"/>
            <a:ext cx="2907527" cy="23574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Picture 2" descr="https://im0-tub-ru.yandex.net/i?id=24d835a516935e6ec082aabb24d17e58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2708920"/>
            <a:ext cx="3486187" cy="27235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4221088"/>
            <a:ext cx="3648867" cy="2232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582">
        <p15:prstTrans prst="pageCurlDouble"/>
      </p:transition>
    </mc:Choice>
    <mc:Fallback xmlns="">
      <p:transition spd="slow" advTm="155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836712"/>
            <a:ext cx="4287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>
                <a:solidFill>
                  <a:srgbClr val="00B0F0"/>
                </a:solidFill>
              </a:rPr>
              <a:t>Радіохвилі</a:t>
            </a:r>
            <a:r>
              <a:rPr lang="ru-RU" sz="2400" b="1" i="1" dirty="0">
                <a:solidFill>
                  <a:srgbClr val="00B0F0"/>
                </a:solidFill>
              </a:rPr>
              <a:t>, </a:t>
            </a:r>
            <a:r>
              <a:rPr lang="ru-RU" sz="2400" b="1" i="1" dirty="0" err="1">
                <a:solidFill>
                  <a:srgbClr val="00B0F0"/>
                </a:solidFill>
              </a:rPr>
              <a:t>світлові</a:t>
            </a:r>
            <a:r>
              <a:rPr lang="ru-RU" sz="2400" b="1" i="1" dirty="0">
                <a:solidFill>
                  <a:srgbClr val="00B0F0"/>
                </a:solidFill>
              </a:rPr>
              <a:t> </a:t>
            </a:r>
            <a:r>
              <a:rPr lang="ru-RU" sz="2400" b="1" i="1" dirty="0" err="1">
                <a:solidFill>
                  <a:srgbClr val="00B0F0"/>
                </a:solidFill>
              </a:rPr>
              <a:t>хвилі</a:t>
            </a:r>
            <a:r>
              <a:rPr lang="ru-RU" sz="2400" b="1" i="1" dirty="0">
                <a:solidFill>
                  <a:srgbClr val="00B0F0"/>
                </a:solidFill>
              </a:rPr>
              <a:t>, </a:t>
            </a:r>
            <a:r>
              <a:rPr lang="ru-RU" sz="2400" b="1" i="1" dirty="0" err="1">
                <a:solidFill>
                  <a:srgbClr val="00B0F0"/>
                </a:solidFill>
              </a:rPr>
              <a:t>теплова</a:t>
            </a:r>
            <a:r>
              <a:rPr lang="ru-RU" sz="2400" b="1" i="1" dirty="0">
                <a:solidFill>
                  <a:srgbClr val="00B0F0"/>
                </a:solidFill>
              </a:rPr>
              <a:t> </a:t>
            </a:r>
            <a:r>
              <a:rPr lang="ru-RU" sz="2400" b="1" i="1" dirty="0" err="1">
                <a:solidFill>
                  <a:srgbClr val="00B0F0"/>
                </a:solidFill>
              </a:rPr>
              <a:t>енергія</a:t>
            </a:r>
            <a:r>
              <a:rPr lang="ru-RU" sz="2400" b="1" i="1" dirty="0">
                <a:solidFill>
                  <a:srgbClr val="00B0F0"/>
                </a:solidFill>
              </a:rPr>
              <a:t> </a:t>
            </a:r>
            <a:r>
              <a:rPr lang="ru-RU" sz="2400" b="1" i="1" dirty="0" err="1">
                <a:solidFill>
                  <a:srgbClr val="00B0F0"/>
                </a:solidFill>
              </a:rPr>
              <a:t>сонця</a:t>
            </a:r>
            <a:r>
              <a:rPr lang="ru-RU" sz="2400" b="1" i="1" dirty="0">
                <a:solidFill>
                  <a:srgbClr val="00B0F0"/>
                </a:solidFill>
              </a:rPr>
              <a:t> - все </a:t>
            </a:r>
            <a:r>
              <a:rPr lang="ru-RU" sz="2400" b="1" i="1" dirty="0" err="1">
                <a:solidFill>
                  <a:srgbClr val="00B0F0"/>
                </a:solidFill>
              </a:rPr>
              <a:t>це</a:t>
            </a:r>
            <a:r>
              <a:rPr lang="ru-RU" sz="2400" b="1" i="1" dirty="0">
                <a:solidFill>
                  <a:srgbClr val="00B0F0"/>
                </a:solidFill>
              </a:rPr>
              <a:t> </a:t>
            </a:r>
            <a:r>
              <a:rPr lang="ru-RU" sz="2400" b="1" i="1" dirty="0" err="1">
                <a:solidFill>
                  <a:srgbClr val="00B0F0"/>
                </a:solidFill>
              </a:rPr>
              <a:t>різновиди</a:t>
            </a:r>
            <a:r>
              <a:rPr lang="ru-RU" sz="2400" b="1" i="1" dirty="0">
                <a:solidFill>
                  <a:srgbClr val="00B0F0"/>
                </a:solidFill>
              </a:rPr>
              <a:t> </a:t>
            </a:r>
            <a:r>
              <a:rPr lang="ru-RU" sz="2400" b="1" i="1" dirty="0" err="1">
                <a:solidFill>
                  <a:srgbClr val="00B0F0"/>
                </a:solidFill>
              </a:rPr>
              <a:t>випромінювань</a:t>
            </a:r>
            <a:r>
              <a:rPr lang="ru-RU" sz="2400" b="1" i="1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3645024"/>
            <a:ext cx="45022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>
                <a:solidFill>
                  <a:srgbClr val="7030A0"/>
                </a:solidFill>
              </a:rPr>
              <a:t>Однак</a:t>
            </a:r>
            <a:r>
              <a:rPr lang="ru-RU" sz="2400" b="1" i="1" dirty="0">
                <a:solidFill>
                  <a:srgbClr val="7030A0"/>
                </a:solidFill>
              </a:rPr>
              <a:t>, </a:t>
            </a:r>
            <a:r>
              <a:rPr lang="ru-RU" sz="2400" b="1" i="1" dirty="0" err="1">
                <a:solidFill>
                  <a:srgbClr val="7030A0"/>
                </a:solidFill>
              </a:rPr>
              <a:t>випромінювання</a:t>
            </a:r>
            <a:r>
              <a:rPr lang="ru-RU" sz="2400" b="1" i="1" dirty="0">
                <a:solidFill>
                  <a:srgbClr val="7030A0"/>
                </a:solidFill>
              </a:rPr>
              <a:t> буде </a:t>
            </a:r>
            <a:r>
              <a:rPr lang="ru-RU" sz="2400" b="1" i="1" dirty="0" err="1">
                <a:solidFill>
                  <a:srgbClr val="7030A0"/>
                </a:solidFill>
              </a:rPr>
              <a:t>іонізуючим</a:t>
            </a:r>
            <a:r>
              <a:rPr lang="ru-RU" sz="2400" b="1" i="1" dirty="0">
                <a:solidFill>
                  <a:srgbClr val="7030A0"/>
                </a:solidFill>
              </a:rPr>
              <a:t>, </a:t>
            </a:r>
            <a:r>
              <a:rPr lang="ru-RU" sz="2400" b="1" i="1" dirty="0" err="1">
                <a:solidFill>
                  <a:srgbClr val="7030A0"/>
                </a:solidFill>
              </a:rPr>
              <a:t>якщо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воно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здатне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розривати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хімічні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зв'язки</a:t>
            </a:r>
            <a:r>
              <a:rPr lang="ru-RU" sz="2400" b="1" i="1" dirty="0">
                <a:solidFill>
                  <a:srgbClr val="7030A0"/>
                </a:solidFill>
              </a:rPr>
              <a:t> молекул, з </a:t>
            </a:r>
            <a:r>
              <a:rPr lang="ru-RU" sz="2400" b="1" i="1" dirty="0" err="1">
                <a:solidFill>
                  <a:srgbClr val="7030A0"/>
                </a:solidFill>
              </a:rPr>
              <a:t>яких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складаються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тканини</a:t>
            </a:r>
            <a:r>
              <a:rPr lang="ru-RU" sz="2400" b="1" i="1" dirty="0">
                <a:solidFill>
                  <a:srgbClr val="7030A0"/>
                </a:solidFill>
              </a:rPr>
              <a:t> живого </a:t>
            </a:r>
            <a:r>
              <a:rPr lang="ru-RU" sz="2400" b="1" i="1" dirty="0" err="1">
                <a:solidFill>
                  <a:srgbClr val="7030A0"/>
                </a:solidFill>
              </a:rPr>
              <a:t>організму</a:t>
            </a:r>
            <a:r>
              <a:rPr lang="ru-RU" sz="2400" b="1" i="1" dirty="0">
                <a:solidFill>
                  <a:srgbClr val="7030A0"/>
                </a:solidFill>
              </a:rPr>
              <a:t>, і, як </a:t>
            </a:r>
            <a:r>
              <a:rPr lang="ru-RU" sz="2400" b="1" i="1" dirty="0" err="1">
                <a:solidFill>
                  <a:srgbClr val="7030A0"/>
                </a:solidFill>
              </a:rPr>
              <a:t>наслідок</a:t>
            </a:r>
            <a:r>
              <a:rPr lang="ru-RU" sz="2400" b="1" i="1" dirty="0">
                <a:solidFill>
                  <a:srgbClr val="7030A0"/>
                </a:solidFill>
              </a:rPr>
              <a:t>, </a:t>
            </a:r>
            <a:r>
              <a:rPr lang="ru-RU" sz="2400" b="1" i="1" dirty="0" err="1">
                <a:solidFill>
                  <a:srgbClr val="7030A0"/>
                </a:solidFill>
              </a:rPr>
              <a:t>викликати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біологічні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зміни</a:t>
            </a:r>
            <a:r>
              <a:rPr lang="ru-RU" sz="2400" b="1" i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21506" name="Picture 2" descr="https://im3-tub-ru.yandex.net/i?id=7dd484999e90486cd1e7aefc13fb018b&amp;n=21"/>
          <p:cNvPicPr>
            <a:picLocks noChangeAspect="1" noChangeArrowheads="1"/>
          </p:cNvPicPr>
          <p:nvPr/>
        </p:nvPicPr>
        <p:blipFill rotWithShape="1">
          <a:blip r:embed="rId2"/>
          <a:srcRect t="13176"/>
          <a:stretch/>
        </p:blipFill>
        <p:spPr bwMode="auto">
          <a:xfrm>
            <a:off x="251520" y="2636912"/>
            <a:ext cx="3643338" cy="29485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https://im2-tub-ru.yandex.net/i?id=015c5fa5a20aff5bb73eff6b7fec2f11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8240" y="785794"/>
            <a:ext cx="3143272" cy="23574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166">
        <p15:prstTrans prst="pageCurlDouble"/>
      </p:transition>
    </mc:Choice>
    <mc:Fallback xmlns="">
      <p:transition spd="slow" advTm="131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99992" y="548680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Іонізаційні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випромінювання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відносяться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до тих </a:t>
            </a:r>
            <a:r>
              <a:rPr lang="ru-RU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фізичних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феноменів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які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не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відчуваються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нашими органами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чуття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сотні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фахівців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працюючи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з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радіацією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отримали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радіаційні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опіки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від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великих доз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опромінення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і померли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від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злоякісних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пухлин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викликаних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пере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опроміненням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4400" dirty="0" smtClean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391452" y="4077072"/>
            <a:ext cx="400052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Проте</a:t>
            </a:r>
            <a:r>
              <a:rPr lang="ru-RU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сьогодні</a:t>
            </a:r>
            <a:r>
              <a:rPr lang="ru-RU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світова</a:t>
            </a:r>
            <a:r>
              <a:rPr lang="ru-RU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наука </a:t>
            </a:r>
            <a:r>
              <a:rPr lang="ru-RU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знає</a:t>
            </a:r>
            <a:r>
              <a:rPr lang="ru-RU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про </a:t>
            </a:r>
            <a:r>
              <a:rPr lang="ru-RU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біологічне</a:t>
            </a:r>
            <a:r>
              <a:rPr lang="ru-RU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вплив</a:t>
            </a:r>
            <a:r>
              <a:rPr lang="ru-RU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радіації</a:t>
            </a:r>
            <a:r>
              <a:rPr lang="ru-RU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більше</a:t>
            </a:r>
            <a:r>
              <a:rPr lang="ru-RU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ніж</a:t>
            </a:r>
            <a:r>
              <a:rPr lang="ru-RU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про </a:t>
            </a:r>
            <a:r>
              <a:rPr lang="ru-RU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дію</a:t>
            </a:r>
            <a:r>
              <a:rPr lang="ru-RU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будь-</a:t>
            </a:r>
            <a:r>
              <a:rPr lang="ru-RU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яких</a:t>
            </a:r>
            <a:r>
              <a:rPr lang="ru-RU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інших</a:t>
            </a:r>
            <a:r>
              <a:rPr lang="ru-RU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чинників</a:t>
            </a:r>
            <a:r>
              <a:rPr lang="ru-RU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фізичної</a:t>
            </a:r>
            <a:r>
              <a:rPr lang="ru-RU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та </a:t>
            </a:r>
            <a:r>
              <a:rPr lang="ru-RU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біологічної</a:t>
            </a:r>
            <a:r>
              <a:rPr lang="ru-RU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природи</a:t>
            </a:r>
            <a:r>
              <a:rPr lang="ru-RU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 </a:t>
            </a:r>
            <a:r>
              <a:rPr lang="ru-RU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навколишньому</a:t>
            </a:r>
            <a:r>
              <a:rPr lang="ru-RU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середовищі</a:t>
            </a:r>
            <a:r>
              <a:rPr lang="ru-RU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https://im1-tub-ru.yandex.net/i?id=5dcac4ecfbbeecb86d166cf972752fca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143248"/>
            <a:ext cx="3976714" cy="2982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7918" r="5511"/>
          <a:stretch/>
        </p:blipFill>
        <p:spPr>
          <a:xfrm>
            <a:off x="323528" y="620688"/>
            <a:ext cx="3888432" cy="2754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170">
        <p15:prstTrans prst="pageCurlDouble"/>
      </p:transition>
    </mc:Choice>
    <mc:Fallback xmlns="">
      <p:transition spd="slow" advTm="231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539552" y="487218"/>
            <a:ext cx="41044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 </a:t>
            </a:r>
            <a:r>
              <a:rPr lang="ru-RU" sz="2000" dirty="0" err="1" smtClean="0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вивченні</a:t>
            </a:r>
            <a:r>
              <a:rPr lang="ru-RU" sz="2000" dirty="0" smtClean="0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дії</a:t>
            </a:r>
            <a:r>
              <a:rPr lang="ru-RU" sz="2000" dirty="0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радіації</a:t>
            </a:r>
            <a:r>
              <a:rPr lang="ru-RU" sz="2000" dirty="0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на </a:t>
            </a:r>
            <a:r>
              <a:rPr lang="ru-RU" sz="2000" dirty="0" err="1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живий</a:t>
            </a:r>
            <a:r>
              <a:rPr lang="ru-RU" sz="2000" dirty="0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організм</a:t>
            </a:r>
            <a:r>
              <a:rPr lang="ru-RU" sz="2000" dirty="0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були</a:t>
            </a:r>
            <a:r>
              <a:rPr lang="ru-RU" sz="2000" dirty="0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визначені</a:t>
            </a:r>
            <a:r>
              <a:rPr lang="ru-RU" sz="2000" dirty="0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наступні</a:t>
            </a:r>
            <a:r>
              <a:rPr lang="ru-RU" sz="2000" dirty="0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особливості</a:t>
            </a:r>
            <a:r>
              <a:rPr lang="ru-RU" sz="2000" dirty="0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932040" y="3645024"/>
            <a:ext cx="392624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·</a:t>
            </a:r>
            <a:r>
              <a:rPr lang="ru-RU" dirty="0" err="1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Дія</a:t>
            </a:r>
            <a:r>
              <a:rPr lang="ru-RU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іонізуючих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випромінювань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на </a:t>
            </a:r>
            <a:r>
              <a:rPr lang="ru-RU" dirty="0" err="1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організм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не </a:t>
            </a:r>
            <a:r>
              <a:rPr lang="ru-RU" dirty="0" err="1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відчутно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людиною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У людей </a:t>
            </a:r>
            <a:r>
              <a:rPr lang="ru-RU" dirty="0" err="1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відсутній</a:t>
            </a:r>
            <a:r>
              <a:rPr lang="ru-RU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орган </a:t>
            </a:r>
            <a:r>
              <a:rPr lang="ru-RU" dirty="0" err="1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почуттів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який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сприймав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би </a:t>
            </a:r>
            <a:r>
              <a:rPr lang="ru-RU" dirty="0" err="1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іонізуючі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випромінювання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dirty="0" err="1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Існує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так званий </a:t>
            </a:r>
            <a:r>
              <a:rPr lang="ru-RU" dirty="0" err="1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період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уявного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благополуччя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- </a:t>
            </a:r>
            <a:r>
              <a:rPr lang="ru-RU" dirty="0" err="1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інкубаційний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період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прояви </a:t>
            </a:r>
            <a:r>
              <a:rPr lang="ru-RU" dirty="0" err="1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дії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іонізуючого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випромінювання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dirty="0" err="1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Тривалість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його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скорочується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при </a:t>
            </a:r>
            <a:r>
              <a:rPr lang="ru-RU" dirty="0" err="1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опроміненні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у великих дозах.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 descr="https://im2-tub-ru.yandex.net/i?id=e8a914faf59508de2ea34879cb615b2a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040" y="578727"/>
            <a:ext cx="3794794" cy="27498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591494"/>
            <a:ext cx="4248472" cy="47846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291">
        <p15:prstTrans prst="pageCurlDouble"/>
      </p:transition>
    </mc:Choice>
    <mc:Fallback xmlns="">
      <p:transition spd="slow" advTm="192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467544" y="184650"/>
            <a:ext cx="83192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·     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000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Дія</a:t>
            </a:r>
            <a:r>
              <a:rPr lang="ru-RU" sz="2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від</a:t>
            </a:r>
            <a:r>
              <a:rPr lang="ru-RU" sz="20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малих</a:t>
            </a:r>
            <a:r>
              <a:rPr lang="ru-RU" sz="20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доз </a:t>
            </a:r>
            <a:r>
              <a:rPr lang="ru-RU" sz="2000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може</a:t>
            </a:r>
            <a:r>
              <a:rPr lang="ru-RU" sz="20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додаватися</a:t>
            </a:r>
            <a:r>
              <a:rPr lang="ru-RU" sz="20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або</a:t>
            </a:r>
            <a:r>
              <a:rPr lang="ru-RU" sz="20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накопичуватися</a:t>
            </a:r>
            <a:r>
              <a:rPr lang="ru-RU" sz="2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67544" y="2876406"/>
            <a:ext cx="388843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Випромінювання</a:t>
            </a:r>
            <a:r>
              <a:rPr lang="ru-RU" sz="1600" b="1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діє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не </a:t>
            </a:r>
            <a:r>
              <a:rPr lang="ru-RU" sz="16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тільки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на </a:t>
            </a:r>
            <a:r>
              <a:rPr lang="ru-RU" sz="16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даний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живий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організм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але і на </a:t>
            </a:r>
            <a:r>
              <a:rPr lang="ru-RU" sz="16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його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потомство - </a:t>
            </a:r>
            <a:r>
              <a:rPr lang="ru-RU" sz="16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це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так званий </a:t>
            </a:r>
            <a:r>
              <a:rPr lang="ru-RU" sz="16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генетичний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ефект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4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https://im2-tub-ru.yandex.net/i?id=9957d7c768414b5a2a47b906ceb07d1d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732215"/>
            <a:ext cx="2643206" cy="19824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https://im2-tub-ru.yandex.net/i?id=6653251779dddcdde02c544b1f4f72b6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7864" y="3530626"/>
            <a:ext cx="3619525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595" y="701523"/>
            <a:ext cx="3612883" cy="26554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689">
        <p15:prstTrans prst="pageCurlDouble"/>
      </p:transition>
    </mc:Choice>
    <mc:Fallback xmlns="">
      <p:transition spd="slow" advTm="156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39124" y="795191"/>
            <a:ext cx="370082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Енергію</a:t>
            </a:r>
            <a:r>
              <a:rPr lang="ru-RU" b="1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що</a:t>
            </a:r>
            <a:r>
              <a:rPr lang="ru-RU" b="1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безпосередньо</a:t>
            </a:r>
            <a:r>
              <a:rPr lang="ru-RU" b="1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передається</a:t>
            </a:r>
            <a:r>
              <a:rPr lang="ru-RU" b="1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атомам і молекулам </a:t>
            </a:r>
            <a:r>
              <a:rPr lang="ru-RU" b="1" i="1" dirty="0" err="1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біотканин</a:t>
            </a:r>
            <a:r>
              <a:rPr lang="ru-RU" b="1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називають</a:t>
            </a:r>
            <a:r>
              <a:rPr lang="ru-RU" b="1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прямою </a:t>
            </a:r>
            <a:r>
              <a:rPr lang="ru-RU" b="1" i="1" dirty="0" err="1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дією</a:t>
            </a:r>
            <a:r>
              <a:rPr lang="ru-RU" b="1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радіації</a:t>
            </a:r>
            <a:r>
              <a:rPr lang="ru-RU" b="1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b="1" i="1" dirty="0" err="1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Деякі</a:t>
            </a:r>
            <a:r>
              <a:rPr lang="ru-RU" b="1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клітини</a:t>
            </a:r>
            <a:r>
              <a:rPr lang="ru-RU" b="1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через </a:t>
            </a:r>
            <a:r>
              <a:rPr lang="ru-RU" b="1" i="1" dirty="0" err="1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нерівномірність</a:t>
            </a:r>
            <a:r>
              <a:rPr lang="ru-RU" b="1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розподілу</a:t>
            </a:r>
            <a:r>
              <a:rPr lang="ru-RU" b="1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енергії</a:t>
            </a:r>
            <a:r>
              <a:rPr lang="ru-RU" b="1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випромінювання</a:t>
            </a:r>
            <a:r>
              <a:rPr lang="ru-RU" b="1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будуть</a:t>
            </a:r>
            <a:r>
              <a:rPr lang="ru-RU" b="1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значно</a:t>
            </a:r>
            <a:r>
              <a:rPr lang="ru-RU" b="1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пошкоджені</a:t>
            </a:r>
            <a:r>
              <a:rPr lang="ru-RU" b="1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44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 descr="https://im2-tub-ru.yandex.net/i?id=4cd062b54ab5fbbeabf958bea97e2d51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124" y="3645024"/>
            <a:ext cx="3894193" cy="2808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4716016" y="3789040"/>
            <a:ext cx="396044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Одним з прямих ефектів є канцерогенез або розвиток онкологічних захворювань. Першопричиною цього є порушення в генетичному механізмі - </a:t>
            </a:r>
            <a:r>
              <a:rPr lang="uk-UA" sz="20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мутації</a:t>
            </a:r>
            <a:r>
              <a:rPr lang="uk-UA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При діленні ракова клітина виробляє тільки ракові клітини. Одним з найбільш чутливих органів до впливу радіації є щитовидна залоза.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590" y="87460"/>
            <a:ext cx="4755292" cy="37249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715">
        <p15:prstTrans prst="pageCurlDouble"/>
      </p:transition>
    </mc:Choice>
    <mc:Fallback xmlns="">
      <p:transition spd="slow" advTm="217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441" r="10962" b="34481"/>
          <a:stretch/>
        </p:blipFill>
        <p:spPr>
          <a:xfrm>
            <a:off x="467544" y="404664"/>
            <a:ext cx="4464496" cy="18722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72" y="3933056"/>
            <a:ext cx="4876800" cy="15525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508104" y="1000108"/>
            <a:ext cx="292154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Крім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прямого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</a:rPr>
              <a:t>іонізуючого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</a:rPr>
              <a:t>опромінення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</a:rPr>
              <a:t>виділяють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</a:rPr>
              <a:t>також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непряме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</a:rPr>
              <a:t>пов'язане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з 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радіолізом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води. При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</a:rPr>
              <a:t>радіолізі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</a:rPr>
              <a:t>виникають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</a:rPr>
              <a:t>вільні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радикали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які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мають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</a:rPr>
              <a:t>високу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</a:rPr>
              <a:t>хімічну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</a:rPr>
              <a:t>активність.Вільні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</a:rPr>
              <a:t>радикали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</a:rPr>
              <a:t>надають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</a:rPr>
              <a:t>руйнівний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</a:rPr>
              <a:t>вплив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на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</a:rPr>
              <a:t>організм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</a:rPr>
              <a:t>людини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420888"/>
            <a:ext cx="25202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Нормальна</a:t>
            </a:r>
          </a:p>
          <a:p>
            <a:pPr algn="ctr"/>
            <a:r>
              <a:rPr lang="ru-RU" sz="1400" dirty="0" smtClean="0"/>
              <a:t> </a:t>
            </a:r>
            <a:r>
              <a:rPr lang="ru-RU" sz="1400" dirty="0" err="1"/>
              <a:t>стабільная</a:t>
            </a:r>
            <a:r>
              <a:rPr lang="ru-RU" sz="1400" dirty="0"/>
              <a:t> </a:t>
            </a:r>
            <a:r>
              <a:rPr lang="ru-RU" sz="1400" dirty="0" smtClean="0"/>
              <a:t>молекула</a:t>
            </a:r>
          </a:p>
          <a:p>
            <a:pPr algn="ctr"/>
            <a:r>
              <a:rPr lang="ru-RU" sz="1400" dirty="0" smtClean="0"/>
              <a:t> </a:t>
            </a:r>
            <a:r>
              <a:rPr lang="ru-RU" sz="1400" dirty="0"/>
              <a:t>з 2-ма </a:t>
            </a:r>
            <a:r>
              <a:rPr lang="ru-RU" sz="1400" dirty="0" err="1"/>
              <a:t>електронами</a:t>
            </a:r>
            <a:endParaRPr lang="uk-UA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131840" y="2420888"/>
            <a:ext cx="1872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/>
              <a:t>вільний радикал краде електрон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991">
        <p15:prstTrans prst="pageCurlDouble"/>
      </p:transition>
    </mc:Choice>
    <mc:Fallback xmlns="">
      <p:transition spd="slow" advTm="169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421</TotalTime>
  <Words>555</Words>
  <Application>Microsoft Office PowerPoint</Application>
  <PresentationFormat>Экран (4:3)</PresentationFormat>
  <Paragraphs>25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Times New Roman</vt:lpstr>
      <vt:lpstr>Tw Cen MT</vt:lpstr>
      <vt:lpstr>Tw Cen MT Condensed</vt:lpstr>
      <vt:lpstr>Wingdings 3</vt:lpstr>
      <vt:lpstr>Интеграл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НИНА</dc:creator>
  <cp:lastModifiedBy>Irina</cp:lastModifiedBy>
  <cp:revision>95</cp:revision>
  <dcterms:created xsi:type="dcterms:W3CDTF">2015-05-18T16:33:00Z</dcterms:created>
  <dcterms:modified xsi:type="dcterms:W3CDTF">2021-04-26T09:13:21Z</dcterms:modified>
</cp:coreProperties>
</file>