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1"/>
    <p:sldMasterId id="2147483706" r:id="rId2"/>
    <p:sldMasterId id="2147483903" r:id="rId3"/>
  </p:sldMasterIdLst>
  <p:notesMasterIdLst>
    <p:notesMasterId r:id="rId43"/>
  </p:notesMasterIdLst>
  <p:handoutMasterIdLst>
    <p:handoutMasterId r:id="rId44"/>
  </p:handoutMasterIdLst>
  <p:sldIdLst>
    <p:sldId id="258" r:id="rId4"/>
    <p:sldId id="285" r:id="rId5"/>
    <p:sldId id="272" r:id="rId6"/>
    <p:sldId id="271" r:id="rId7"/>
    <p:sldId id="284" r:id="rId8"/>
    <p:sldId id="299" r:id="rId9"/>
    <p:sldId id="302" r:id="rId10"/>
    <p:sldId id="301" r:id="rId11"/>
    <p:sldId id="261" r:id="rId12"/>
    <p:sldId id="268" r:id="rId13"/>
    <p:sldId id="273" r:id="rId14"/>
    <p:sldId id="286" r:id="rId15"/>
    <p:sldId id="307" r:id="rId16"/>
    <p:sldId id="294" r:id="rId17"/>
    <p:sldId id="290" r:id="rId18"/>
    <p:sldId id="308" r:id="rId19"/>
    <p:sldId id="267" r:id="rId20"/>
    <p:sldId id="275" r:id="rId21"/>
    <p:sldId id="291" r:id="rId22"/>
    <p:sldId id="295" r:id="rId23"/>
    <p:sldId id="276" r:id="rId24"/>
    <p:sldId id="264" r:id="rId25"/>
    <p:sldId id="259" r:id="rId26"/>
    <p:sldId id="297" r:id="rId27"/>
    <p:sldId id="298" r:id="rId28"/>
    <p:sldId id="305" r:id="rId29"/>
    <p:sldId id="304" r:id="rId30"/>
    <p:sldId id="306" r:id="rId31"/>
    <p:sldId id="287" r:id="rId32"/>
    <p:sldId id="270" r:id="rId33"/>
    <p:sldId id="279" r:id="rId34"/>
    <p:sldId id="280" r:id="rId35"/>
    <p:sldId id="309" r:id="rId36"/>
    <p:sldId id="281" r:id="rId37"/>
    <p:sldId id="282" r:id="rId38"/>
    <p:sldId id="283" r:id="rId39"/>
    <p:sldId id="278" r:id="rId40"/>
    <p:sldId id="288" r:id="rId41"/>
    <p:sldId id="28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93675"/>
  </p:normalViewPr>
  <p:slideViewPr>
    <p:cSldViewPr snapToGrid="0" snapToObjects="1">
      <p:cViewPr>
        <p:scale>
          <a:sx n="83" d="100"/>
          <a:sy n="83" d="100"/>
        </p:scale>
        <p:origin x="1584" y="1040"/>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1050;&#1085;&#1080;&#1075;&#1072;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0.16051705668736044"/>
          <c:y val="0.15680634793266732"/>
          <c:w val="0.83695922850648397"/>
          <c:h val="0.82096983231235066"/>
        </c:manualLayout>
      </c:layout>
      <c:pie3DChart>
        <c:varyColors val="1"/>
        <c:ser>
          <c:idx val="0"/>
          <c:order val="0"/>
          <c:explosion val="25"/>
          <c:dPt>
            <c:idx val="0"/>
            <c:bubble3D val="0"/>
            <c:explosion val="28"/>
            <c:extLst>
              <c:ext xmlns:c16="http://schemas.microsoft.com/office/drawing/2014/chart" uri="{C3380CC4-5D6E-409C-BE32-E72D297353CC}">
                <c16:uniqueId val="{00000001-CA84-F648-B354-99FB2447F5BD}"/>
              </c:ext>
            </c:extLst>
          </c:dPt>
          <c:dPt>
            <c:idx val="1"/>
            <c:bubble3D val="0"/>
            <c:explosion val="102"/>
            <c:extLst>
              <c:ext xmlns:c16="http://schemas.microsoft.com/office/drawing/2014/chart" uri="{C3380CC4-5D6E-409C-BE32-E72D297353CC}">
                <c16:uniqueId val="{00000003-CA84-F648-B354-99FB2447F5BD}"/>
              </c:ext>
            </c:extLst>
          </c:dPt>
          <c:dPt>
            <c:idx val="2"/>
            <c:bubble3D val="0"/>
            <c:explosion val="43"/>
            <c:extLst>
              <c:ext xmlns:c16="http://schemas.microsoft.com/office/drawing/2014/chart" uri="{C3380CC4-5D6E-409C-BE32-E72D297353CC}">
                <c16:uniqueId val="{00000005-CA84-F648-B354-99FB2447F5BD}"/>
              </c:ext>
            </c:extLst>
          </c:dPt>
          <c:dPt>
            <c:idx val="3"/>
            <c:bubble3D val="0"/>
            <c:explosion val="55"/>
            <c:extLst>
              <c:ext xmlns:c16="http://schemas.microsoft.com/office/drawing/2014/chart" uri="{C3380CC4-5D6E-409C-BE32-E72D297353CC}">
                <c16:uniqueId val="{00000007-CA84-F648-B354-99FB2447F5BD}"/>
              </c:ext>
            </c:extLst>
          </c:dPt>
          <c:dLbls>
            <c:dLbl>
              <c:idx val="0"/>
              <c:layout>
                <c:manualLayout>
                  <c:x val="-0.17425640944335011"/>
                  <c:y val="3.6385540575096686E-2"/>
                </c:manualLayout>
              </c:layout>
              <c:tx>
                <c:rich>
                  <a:bodyPr/>
                  <a:lstStyle/>
                  <a:p>
                    <a:pPr>
                      <a:defRPr lang="uk-UA" sz="1100" b="1" noProof="0">
                        <a:latin typeface="Arial Narrow" pitchFamily="34" charset="0"/>
                      </a:defRPr>
                    </a:pPr>
                    <a:r>
                      <a:rPr lang="ru-RU" sz="1800" noProof="0" dirty="0" err="1">
                        <a:latin typeface="Times New Roman" panose="02020603050405020304" pitchFamily="18" charset="0"/>
                        <a:cs typeface="Times New Roman" panose="02020603050405020304" pitchFamily="18" charset="0"/>
                      </a:rPr>
                      <a:t>Дія</a:t>
                    </a:r>
                    <a:r>
                      <a:rPr lang="ru-RU" sz="1800" noProof="0" dirty="0">
                        <a:latin typeface="Times New Roman" panose="02020603050405020304" pitchFamily="18" charset="0"/>
                        <a:cs typeface="Times New Roman" panose="02020603050405020304" pitchFamily="18" charset="0"/>
                      </a:rPr>
                      <a:t> радону
42%</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A84-F648-B354-99FB2447F5BD}"/>
                </c:ext>
              </c:extLst>
            </c:dLbl>
            <c:dLbl>
              <c:idx val="1"/>
              <c:layout>
                <c:manualLayout>
                  <c:x val="0.15888786117648324"/>
                  <c:y val="-0.16766620079301403"/>
                </c:manualLayout>
              </c:layout>
              <c:tx>
                <c:rich>
                  <a:bodyPr/>
                  <a:lstStyle/>
                  <a:p>
                    <a:pPr>
                      <a:defRPr lang="uk-UA" sz="1100" b="1" noProof="0">
                        <a:latin typeface="Arial Narrow" pitchFamily="34" charset="0"/>
                      </a:defRPr>
                    </a:pPr>
                    <a:r>
                      <a:rPr lang="ru-RU" sz="1800" noProof="0" dirty="0" err="1">
                        <a:latin typeface="Times New Roman" panose="02020603050405020304" pitchFamily="18" charset="0"/>
                        <a:cs typeface="Times New Roman" panose="02020603050405020304" pitchFamily="18" charset="0"/>
                      </a:rPr>
                      <a:t>Медичне</a:t>
                    </a:r>
                    <a:r>
                      <a:rPr lang="ru-RU" sz="1800" noProof="0" dirty="0">
                        <a:latin typeface="Times New Roman" panose="02020603050405020304" pitchFamily="18" charset="0"/>
                        <a:cs typeface="Times New Roman" panose="02020603050405020304" pitchFamily="18" charset="0"/>
                      </a:rPr>
                      <a:t> </a:t>
                    </a:r>
                    <a:r>
                      <a:rPr lang="ru-RU" sz="1800" noProof="0" dirty="0" err="1">
                        <a:latin typeface="Times New Roman" panose="02020603050405020304" pitchFamily="18" charset="0"/>
                        <a:cs typeface="Times New Roman" panose="02020603050405020304" pitchFamily="18" charset="0"/>
                      </a:rPr>
                      <a:t>опромінення</a:t>
                    </a:r>
                    <a:r>
                      <a:rPr lang="ru-RU" sz="1800" noProof="0" dirty="0">
                        <a:latin typeface="Times New Roman" panose="02020603050405020304" pitchFamily="18" charset="0"/>
                        <a:cs typeface="Times New Roman" panose="02020603050405020304" pitchFamily="18" charset="0"/>
                      </a:rPr>
                      <a:t> (рентген)
34%</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A84-F648-B354-99FB2447F5BD}"/>
                </c:ext>
              </c:extLst>
            </c:dLbl>
            <c:dLbl>
              <c:idx val="2"/>
              <c:layout>
                <c:manualLayout>
                  <c:x val="0.12953740922880061"/>
                  <c:y val="8.5816829355036831E-2"/>
                </c:manualLayout>
              </c:layout>
              <c:tx>
                <c:rich>
                  <a:bodyPr/>
                  <a:lstStyle/>
                  <a:p>
                    <a:pPr>
                      <a:defRPr lang="uk-UA" sz="1100" b="1" noProof="0">
                        <a:latin typeface="Arial Narrow" pitchFamily="34" charset="0"/>
                      </a:defRPr>
                    </a:pPr>
                    <a:r>
                      <a:rPr lang="ru-RU" sz="1600" noProof="0" dirty="0">
                        <a:latin typeface="Times New Roman" panose="02020603050405020304" pitchFamily="18" charset="0"/>
                        <a:cs typeface="Times New Roman" panose="02020603050405020304" pitchFamily="18" charset="0"/>
                      </a:rPr>
                      <a:t>Природний фон
23%</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CA84-F648-B354-99FB2447F5BD}"/>
                </c:ext>
              </c:extLst>
            </c:dLbl>
            <c:dLbl>
              <c:idx val="3"/>
              <c:layout>
                <c:manualLayout>
                  <c:x val="-0.234940876426008"/>
                  <c:y val="2.9813617502931301E-2"/>
                </c:manualLayout>
              </c:layout>
              <c:tx>
                <c:rich>
                  <a:bodyPr/>
                  <a:lstStyle/>
                  <a:p>
                    <a:pPr>
                      <a:defRPr lang="uk-UA" sz="1100" b="1" noProof="0">
                        <a:latin typeface="Arial Narrow" pitchFamily="34" charset="0"/>
                      </a:defRPr>
                    </a:pPr>
                    <a:r>
                      <a:rPr lang="ru-RU" sz="1800" noProof="0" dirty="0">
                        <a:latin typeface="Times New Roman" panose="02020603050405020304" pitchFamily="18" charset="0"/>
                        <a:cs typeface="Times New Roman" panose="02020603050405020304" pitchFamily="18" charset="0"/>
                      </a:rPr>
                      <a:t>Вплив </a:t>
                    </a:r>
                    <a:r>
                      <a:rPr lang="ru-RU" sz="1800" noProof="0" dirty="0" err="1">
                        <a:latin typeface="Times New Roman" panose="02020603050405020304" pitchFamily="18" charset="0"/>
                        <a:cs typeface="Times New Roman" panose="02020603050405020304" pitchFamily="18" charset="0"/>
                      </a:rPr>
                      <a:t>продуктів</a:t>
                    </a:r>
                    <a:r>
                      <a:rPr lang="ru-RU" sz="1800" noProof="0" dirty="0">
                        <a:latin typeface="Times New Roman" panose="02020603050405020304" pitchFamily="18" charset="0"/>
                        <a:cs typeface="Times New Roman" panose="02020603050405020304" pitchFamily="18" charset="0"/>
                      </a:rPr>
                      <a:t> </a:t>
                    </a:r>
                    <a:r>
                      <a:rPr lang="ru-RU" sz="1800" noProof="0" dirty="0" err="1">
                        <a:latin typeface="Times New Roman" panose="02020603050405020304" pitchFamily="18" charset="0"/>
                        <a:cs typeface="Times New Roman" panose="02020603050405020304" pitchFamily="18" charset="0"/>
                      </a:rPr>
                      <a:t>випробувань</a:t>
                    </a:r>
                    <a:r>
                      <a:rPr lang="ru-RU" sz="1800" noProof="0" dirty="0">
                        <a:latin typeface="Times New Roman" panose="02020603050405020304" pitchFamily="18" charset="0"/>
                        <a:cs typeface="Times New Roman" panose="02020603050405020304" pitchFamily="18" charset="0"/>
                      </a:rPr>
                      <a:t> </a:t>
                    </a:r>
                    <a:r>
                      <a:rPr lang="ru-RU" sz="1800" noProof="0" dirty="0" err="1">
                        <a:latin typeface="Times New Roman" panose="02020603050405020304" pitchFamily="18" charset="0"/>
                        <a:cs typeface="Times New Roman" panose="02020603050405020304" pitchFamily="18" charset="0"/>
                      </a:rPr>
                      <a:t>ядерної</a:t>
                    </a:r>
                    <a:r>
                      <a:rPr lang="ru-RU" sz="1800" noProof="0" dirty="0">
                        <a:latin typeface="Times New Roman" panose="02020603050405020304" pitchFamily="18" charset="0"/>
                        <a:cs typeface="Times New Roman" panose="02020603050405020304" pitchFamily="18" charset="0"/>
                      </a:rPr>
                      <a:t> </a:t>
                    </a:r>
                    <a:r>
                      <a:rPr lang="ru-RU" sz="1800" noProof="0" dirty="0" err="1">
                        <a:latin typeface="Times New Roman" panose="02020603050405020304" pitchFamily="18" charset="0"/>
                        <a:cs typeface="Times New Roman" panose="02020603050405020304" pitchFamily="18" charset="0"/>
                      </a:rPr>
                      <a:t>зброї</a:t>
                    </a:r>
                    <a:r>
                      <a:rPr lang="ru-RU" sz="1800" noProof="0" dirty="0">
                        <a:latin typeface="Times New Roman" panose="02020603050405020304" pitchFamily="18" charset="0"/>
                        <a:cs typeface="Times New Roman" panose="02020603050405020304" pitchFamily="18" charset="0"/>
                      </a:rPr>
                      <a:t>
1%</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CA84-F648-B354-99FB2447F5BD}"/>
                </c:ext>
              </c:extLst>
            </c:dLbl>
            <c:dLbl>
              <c:idx val="4"/>
              <c:layout>
                <c:manualLayout>
                  <c:x val="0.1777678310208391"/>
                  <c:y val="4.9674318798404997E-2"/>
                </c:manualLayout>
              </c:layout>
              <c:tx>
                <c:rich>
                  <a:bodyPr/>
                  <a:lstStyle/>
                  <a:p>
                    <a:pPr>
                      <a:defRPr lang="uk-UA" sz="1100" b="1" noProof="0">
                        <a:latin typeface="Arial Narrow" pitchFamily="34" charset="0"/>
                      </a:defRPr>
                    </a:pPr>
                    <a:r>
                      <a:rPr lang="ru-RU" sz="1800" b="1" noProof="0" dirty="0">
                        <a:latin typeface="Times New Roman" panose="02020603050405020304" pitchFamily="18" charset="0"/>
                        <a:cs typeface="Times New Roman" panose="02020603050405020304" pitchFamily="18" charset="0"/>
                      </a:rPr>
                      <a:t>Вплив </a:t>
                    </a:r>
                    <a:r>
                      <a:rPr lang="ru-RU" sz="1800" b="1" noProof="0" dirty="0" err="1">
                        <a:latin typeface="Times New Roman" panose="02020603050405020304" pitchFamily="18" charset="0"/>
                        <a:cs typeface="Times New Roman" panose="02020603050405020304" pitchFamily="18" charset="0"/>
                      </a:rPr>
                      <a:t>атомних</a:t>
                    </a:r>
                    <a:r>
                      <a:rPr lang="ru-RU" sz="1800" b="1" noProof="0" dirty="0">
                        <a:latin typeface="Times New Roman" panose="02020603050405020304" pitchFamily="18" charset="0"/>
                        <a:cs typeface="Times New Roman" panose="02020603050405020304" pitchFamily="18" charset="0"/>
                      </a:rPr>
                      <a:t> </a:t>
                    </a:r>
                    <a:r>
                      <a:rPr lang="ru-RU" sz="1800" b="1" noProof="0" dirty="0" err="1">
                        <a:latin typeface="Times New Roman" panose="02020603050405020304" pitchFamily="18" charset="0"/>
                        <a:cs typeface="Times New Roman" panose="02020603050405020304" pitchFamily="18" charset="0"/>
                      </a:rPr>
                      <a:t>станцій</a:t>
                    </a:r>
                    <a:r>
                      <a:rPr lang="ru-RU" sz="1800" b="1" noProof="0" dirty="0">
                        <a:latin typeface="Times New Roman" panose="02020603050405020304" pitchFamily="18" charset="0"/>
                        <a:cs typeface="Times New Roman" panose="02020603050405020304" pitchFamily="18" charset="0"/>
                      </a:rPr>
                      <a:t> в </a:t>
                    </a:r>
                    <a:r>
                      <a:rPr lang="ru-RU" sz="1800" b="1" noProof="0" dirty="0" err="1">
                        <a:latin typeface="Times New Roman" panose="02020603050405020304" pitchFamily="18" charset="0"/>
                        <a:cs typeface="Times New Roman" panose="02020603050405020304" pitchFamily="18" charset="0"/>
                      </a:rPr>
                      <a:t>нормальних</a:t>
                    </a:r>
                    <a:r>
                      <a:rPr lang="ru-RU" sz="1800" b="1" noProof="0" dirty="0">
                        <a:latin typeface="Times New Roman" panose="02020603050405020304" pitchFamily="18" charset="0"/>
                        <a:cs typeface="Times New Roman" panose="02020603050405020304" pitchFamily="18" charset="0"/>
                      </a:rPr>
                      <a:t> </a:t>
                    </a:r>
                    <a:r>
                      <a:rPr lang="ru-RU" sz="1800" b="1" noProof="0" dirty="0" err="1">
                        <a:latin typeface="Times New Roman" panose="02020603050405020304" pitchFamily="18" charset="0"/>
                        <a:cs typeface="Times New Roman" panose="02020603050405020304" pitchFamily="18" charset="0"/>
                      </a:rPr>
                      <a:t>умовах</a:t>
                    </a:r>
                    <a:r>
                      <a:rPr lang="ru-RU" sz="1800" b="1" noProof="0" dirty="0">
                        <a:latin typeface="Times New Roman" panose="02020603050405020304" pitchFamily="18" charset="0"/>
                        <a:cs typeface="Times New Roman" panose="02020603050405020304" pitchFamily="18" charset="0"/>
                      </a:rPr>
                      <a:t> </a:t>
                    </a:r>
                    <a:r>
                      <a:rPr lang="ru-RU" sz="1800" b="1" noProof="0" dirty="0" err="1">
                        <a:latin typeface="Times New Roman" panose="02020603050405020304" pitchFamily="18" charset="0"/>
                        <a:cs typeface="Times New Roman" panose="02020603050405020304" pitchFamily="18" charset="0"/>
                      </a:rPr>
                      <a:t>експлуатації</a:t>
                    </a:r>
                    <a:r>
                      <a:rPr lang="ru-RU" sz="1800" b="1" noProof="0" dirty="0">
                        <a:latin typeface="Times New Roman" panose="02020603050405020304" pitchFamily="18" charset="0"/>
                        <a:cs typeface="Times New Roman" panose="02020603050405020304" pitchFamily="18" charset="0"/>
                      </a:rPr>
                      <a:t>
0,03%</a:t>
                    </a:r>
                  </a:p>
                </c:rich>
              </c:tx>
              <c:spPr/>
              <c:showLegendKey val="0"/>
              <c:showVal val="0"/>
              <c:showCatName val="1"/>
              <c:showSerName val="0"/>
              <c:showPercent val="1"/>
              <c:showBubbleSize val="0"/>
              <c:extLst>
                <c:ext xmlns:c15="http://schemas.microsoft.com/office/drawing/2012/chart" uri="{CE6537A1-D6FC-4f65-9D91-7224C49458BB}">
                  <c15:layout>
                    <c:manualLayout>
                      <c:w val="0.28374519758141559"/>
                      <c:h val="0.27233952803078787"/>
                    </c:manualLayout>
                  </c15:layout>
                  <c15:showDataLabelsRange val="0"/>
                </c:ext>
                <c:ext xmlns:c16="http://schemas.microsoft.com/office/drawing/2014/chart" uri="{C3380CC4-5D6E-409C-BE32-E72D297353CC}">
                  <c16:uniqueId val="{00000008-CA84-F648-B354-99FB2447F5BD}"/>
                </c:ext>
              </c:extLst>
            </c:dLbl>
            <c:spPr>
              <a:noFill/>
              <a:ln>
                <a:noFill/>
              </a:ln>
              <a:effectLst/>
            </c:spPr>
            <c:txPr>
              <a:bodyPr/>
              <a:lstStyle/>
              <a:p>
                <a:pPr>
                  <a:defRPr lang="uk-UA" sz="1100" b="1">
                    <a:latin typeface="Arial Narrow" pitchFamily="34" charset="0"/>
                  </a:defRPr>
                </a:pPr>
                <a:endParaRPr lang="ru-UA"/>
              </a:p>
            </c:txPr>
            <c:showLegendKey val="0"/>
            <c:showVal val="0"/>
            <c:showCatName val="1"/>
            <c:showSerName val="0"/>
            <c:showPercent val="1"/>
            <c:showBubbleSize val="0"/>
            <c:showLeaderLines val="1"/>
            <c:extLst>
              <c:ext xmlns:c15="http://schemas.microsoft.com/office/drawing/2012/chart" uri="{CE6537A1-D6FC-4f65-9D91-7224C49458BB}"/>
            </c:extLst>
          </c:dLbls>
          <c:cat>
            <c:strRef>
              <c:f>Лист1!$A$1:$A$5</c:f>
              <c:strCache>
                <c:ptCount val="5"/>
                <c:pt idx="0">
                  <c:v>Дія радону</c:v>
                </c:pt>
                <c:pt idx="1">
                  <c:v>Медичне опромінення (рентген)</c:v>
                </c:pt>
                <c:pt idx="2">
                  <c:v>Природний фон</c:v>
                </c:pt>
                <c:pt idx="3">
                  <c:v>Вплив продуктів випробувань ядерної зброї</c:v>
                </c:pt>
                <c:pt idx="4">
                  <c:v>Вплив атомних станцій</c:v>
                </c:pt>
              </c:strCache>
            </c:strRef>
          </c:cat>
          <c:val>
            <c:numRef>
              <c:f>Лист1!$B$1:$B$5</c:f>
              <c:numCache>
                <c:formatCode>General</c:formatCode>
                <c:ptCount val="5"/>
                <c:pt idx="0">
                  <c:v>42</c:v>
                </c:pt>
                <c:pt idx="1">
                  <c:v>34</c:v>
                </c:pt>
                <c:pt idx="2">
                  <c:v>23</c:v>
                </c:pt>
                <c:pt idx="3">
                  <c:v>1</c:v>
                </c:pt>
                <c:pt idx="4">
                  <c:v>0.03</c:v>
                </c:pt>
              </c:numCache>
            </c:numRef>
          </c:val>
          <c:extLst>
            <c:ext xmlns:c16="http://schemas.microsoft.com/office/drawing/2014/chart" uri="{C3380CC4-5D6E-409C-BE32-E72D297353CC}">
              <c16:uniqueId val="{00000009-CA84-F648-B354-99FB2447F5BD}"/>
            </c:ext>
          </c:extLst>
        </c:ser>
        <c:dLbls>
          <c:showLegendKey val="0"/>
          <c:showVal val="0"/>
          <c:showCatName val="1"/>
          <c:showSerName val="0"/>
          <c:showPercent val="1"/>
          <c:showBubbleSize val="0"/>
          <c:showLeaderLines val="1"/>
        </c:dLbls>
      </c:pie3DChart>
    </c:plotArea>
    <c:plotVisOnly val="1"/>
    <c:dispBlanksAs val="zero"/>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08B67-5051-4224-A3D5-60000BED4642}" type="doc">
      <dgm:prSet loTypeId="urn:microsoft.com/office/officeart/2005/8/layout/arrow2" loCatId="process" qsTypeId="urn:microsoft.com/office/officeart/2005/8/quickstyle/simple1" qsCatId="simple" csTypeId="urn:microsoft.com/office/officeart/2005/8/colors/accent1_2" csCatId="accent1" phldr="1"/>
      <dgm:spPr/>
    </dgm:pt>
    <dgm:pt modelId="{5825AA96-E1E0-431D-B653-273B0F0EA425}">
      <dgm:prSet phldrT="[Текст]" custT="1"/>
      <dgm:spPr/>
      <dgm:t>
        <a:bodyPr/>
        <a:lstStyle/>
        <a:p>
          <a:r>
            <a:rPr lang="uk-UA" sz="2800" dirty="0">
              <a:solidFill>
                <a:srgbClr val="008000"/>
              </a:solidFill>
            </a:rPr>
            <a:t>Комахи</a:t>
          </a:r>
          <a:endParaRPr lang="ru-RU" sz="2800" dirty="0">
            <a:solidFill>
              <a:srgbClr val="008000"/>
            </a:solidFill>
          </a:endParaRPr>
        </a:p>
      </dgm:t>
    </dgm:pt>
    <dgm:pt modelId="{9F389F10-47B3-4412-9EC0-E89780618222}" type="parTrans" cxnId="{86D6A5A1-474A-4DAD-BFD3-A8ED0890D1D0}">
      <dgm:prSet/>
      <dgm:spPr/>
      <dgm:t>
        <a:bodyPr/>
        <a:lstStyle/>
        <a:p>
          <a:endParaRPr lang="ru-RU"/>
        </a:p>
      </dgm:t>
    </dgm:pt>
    <dgm:pt modelId="{1D012147-051A-4085-95AB-D5CE6EF917FD}" type="sibTrans" cxnId="{86D6A5A1-474A-4DAD-BFD3-A8ED0890D1D0}">
      <dgm:prSet/>
      <dgm:spPr/>
      <dgm:t>
        <a:bodyPr/>
        <a:lstStyle/>
        <a:p>
          <a:endParaRPr lang="ru-RU"/>
        </a:p>
      </dgm:t>
    </dgm:pt>
    <dgm:pt modelId="{8EA1B664-5885-43EB-9A4F-196FD0D63F5C}">
      <dgm:prSet phldrT="[Текст]" custT="1"/>
      <dgm:spPr/>
      <dgm:t>
        <a:bodyPr/>
        <a:lstStyle/>
        <a:p>
          <a:r>
            <a:rPr lang="uk-UA" sz="2800" dirty="0">
              <a:solidFill>
                <a:srgbClr val="008000"/>
              </a:solidFill>
            </a:rPr>
            <a:t>Ссавці</a:t>
          </a:r>
          <a:endParaRPr lang="ru-RU" sz="2800" dirty="0">
            <a:solidFill>
              <a:srgbClr val="008000"/>
            </a:solidFill>
          </a:endParaRPr>
        </a:p>
      </dgm:t>
    </dgm:pt>
    <dgm:pt modelId="{59E38385-8BB9-4955-9B69-3CCB4343D70B}" type="parTrans" cxnId="{B15B449D-EA94-4ADB-B7B5-AFB979E29CE0}">
      <dgm:prSet/>
      <dgm:spPr/>
      <dgm:t>
        <a:bodyPr/>
        <a:lstStyle/>
        <a:p>
          <a:endParaRPr lang="ru-RU"/>
        </a:p>
      </dgm:t>
    </dgm:pt>
    <dgm:pt modelId="{931F3059-633E-4A80-933C-634D7160BA7A}" type="sibTrans" cxnId="{B15B449D-EA94-4ADB-B7B5-AFB979E29CE0}">
      <dgm:prSet/>
      <dgm:spPr/>
      <dgm:t>
        <a:bodyPr/>
        <a:lstStyle/>
        <a:p>
          <a:endParaRPr lang="ru-RU"/>
        </a:p>
      </dgm:t>
    </dgm:pt>
    <dgm:pt modelId="{58334359-AC01-4024-8A1A-2950B0F479BA}">
      <dgm:prSet phldrT="[Текст]" custT="1"/>
      <dgm:spPr/>
      <dgm:t>
        <a:bodyPr/>
        <a:lstStyle/>
        <a:p>
          <a:r>
            <a:rPr lang="uk-UA" sz="2800" dirty="0">
              <a:solidFill>
                <a:srgbClr val="008000"/>
              </a:solidFill>
            </a:rPr>
            <a:t>Птахи</a:t>
          </a:r>
          <a:endParaRPr lang="ru-RU" sz="2800" dirty="0">
            <a:solidFill>
              <a:srgbClr val="008000"/>
            </a:solidFill>
          </a:endParaRPr>
        </a:p>
      </dgm:t>
    </dgm:pt>
    <dgm:pt modelId="{0B570C03-FDFE-4B49-A9C7-DF6511F1A196}" type="parTrans" cxnId="{3605592C-5008-45D6-9572-3BE2E372FB41}">
      <dgm:prSet/>
      <dgm:spPr/>
      <dgm:t>
        <a:bodyPr/>
        <a:lstStyle/>
        <a:p>
          <a:endParaRPr lang="ru-RU"/>
        </a:p>
      </dgm:t>
    </dgm:pt>
    <dgm:pt modelId="{9AD5F141-8E94-4921-9B99-A5C135BD6E9E}" type="sibTrans" cxnId="{3605592C-5008-45D6-9572-3BE2E372FB41}">
      <dgm:prSet/>
      <dgm:spPr/>
      <dgm:t>
        <a:bodyPr/>
        <a:lstStyle/>
        <a:p>
          <a:endParaRPr lang="ru-RU"/>
        </a:p>
      </dgm:t>
    </dgm:pt>
    <dgm:pt modelId="{ACCCF9F4-2033-4241-998A-30CBD32ACFC1}">
      <dgm:prSet phldrT="[Текст]" custT="1"/>
      <dgm:spPr/>
      <dgm:t>
        <a:bodyPr/>
        <a:lstStyle/>
        <a:p>
          <a:r>
            <a:rPr lang="uk-UA" sz="2800" dirty="0">
              <a:solidFill>
                <a:srgbClr val="008000"/>
              </a:solidFill>
            </a:rPr>
            <a:t>Плазуни</a:t>
          </a:r>
          <a:endParaRPr lang="ru-RU" sz="2800" dirty="0">
            <a:solidFill>
              <a:srgbClr val="008000"/>
            </a:solidFill>
          </a:endParaRPr>
        </a:p>
      </dgm:t>
    </dgm:pt>
    <dgm:pt modelId="{8E3EBFB2-926F-4569-B67E-14138D7BA14D}" type="parTrans" cxnId="{8C460122-50F6-47F6-BFA4-5588B5D5E5F4}">
      <dgm:prSet/>
      <dgm:spPr/>
      <dgm:t>
        <a:bodyPr/>
        <a:lstStyle/>
        <a:p>
          <a:endParaRPr lang="ru-RU"/>
        </a:p>
      </dgm:t>
    </dgm:pt>
    <dgm:pt modelId="{2098F33B-109F-48CA-94E9-9B99901D48FE}" type="sibTrans" cxnId="{8C460122-50F6-47F6-BFA4-5588B5D5E5F4}">
      <dgm:prSet/>
      <dgm:spPr/>
      <dgm:t>
        <a:bodyPr/>
        <a:lstStyle/>
        <a:p>
          <a:endParaRPr lang="ru-RU"/>
        </a:p>
      </dgm:t>
    </dgm:pt>
    <dgm:pt modelId="{D81464C7-2FF5-48F6-B98D-2E5A60B63DB5}">
      <dgm:prSet phldrT="[Текст]" custT="1"/>
      <dgm:spPr/>
      <dgm:t>
        <a:bodyPr/>
        <a:lstStyle/>
        <a:p>
          <a:r>
            <a:rPr lang="uk-UA" sz="2800" dirty="0">
              <a:solidFill>
                <a:srgbClr val="008000"/>
              </a:solidFill>
            </a:rPr>
            <a:t>Риби</a:t>
          </a:r>
          <a:endParaRPr lang="ru-RU" sz="2800" dirty="0">
            <a:solidFill>
              <a:srgbClr val="008000"/>
            </a:solidFill>
          </a:endParaRPr>
        </a:p>
      </dgm:t>
    </dgm:pt>
    <dgm:pt modelId="{1ED9CDB5-DBB1-4917-8820-57DBD5DF44F8}" type="parTrans" cxnId="{250F1C8C-AF79-49E7-9FD8-4C6FA112DDB3}">
      <dgm:prSet/>
      <dgm:spPr/>
      <dgm:t>
        <a:bodyPr/>
        <a:lstStyle/>
        <a:p>
          <a:endParaRPr lang="ru-RU"/>
        </a:p>
      </dgm:t>
    </dgm:pt>
    <dgm:pt modelId="{0BE9C15B-E897-46ED-BEF6-EDB6BCBAF17E}" type="sibTrans" cxnId="{250F1C8C-AF79-49E7-9FD8-4C6FA112DDB3}">
      <dgm:prSet/>
      <dgm:spPr/>
      <dgm:t>
        <a:bodyPr/>
        <a:lstStyle/>
        <a:p>
          <a:endParaRPr lang="ru-RU"/>
        </a:p>
      </dgm:t>
    </dgm:pt>
    <dgm:pt modelId="{FDDF27CD-3F41-4BB4-B9CB-EB56AE35DBE0}" type="pres">
      <dgm:prSet presAssocID="{B8208B67-5051-4224-A3D5-60000BED4642}" presName="arrowDiagram" presStyleCnt="0">
        <dgm:presLayoutVars>
          <dgm:chMax val="5"/>
          <dgm:dir/>
          <dgm:resizeHandles val="exact"/>
        </dgm:presLayoutVars>
      </dgm:prSet>
      <dgm:spPr/>
    </dgm:pt>
    <dgm:pt modelId="{01B8C7BE-ACE0-423F-9044-96667ABF6CA5}" type="pres">
      <dgm:prSet presAssocID="{B8208B67-5051-4224-A3D5-60000BED4642}" presName="arrow" presStyleLbl="bgShp" presStyleIdx="0" presStyleCnt="1" custLinFactNeighborX="1318" custLinFactNeighborY="-3472"/>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762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C0AA643-B390-4088-A3BE-B141A2F5DC74}" type="pres">
      <dgm:prSet presAssocID="{B8208B67-5051-4224-A3D5-60000BED4642}" presName="arrowDiagram5" presStyleCnt="0"/>
      <dgm:spPr/>
    </dgm:pt>
    <dgm:pt modelId="{882E0608-F188-4F10-891E-F73BB6EA415B}" type="pres">
      <dgm:prSet presAssocID="{5825AA96-E1E0-431D-B653-273B0F0EA425}" presName="bullet5a" presStyleLbl="node1" presStyleIdx="0" presStyleCnt="5"/>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solidFill>
            <a:srgbClr val="003300"/>
          </a:solidFill>
        </a:ln>
      </dgm:spPr>
    </dgm:pt>
    <dgm:pt modelId="{1AC7B18D-584A-4095-9720-23C0FDE722CF}" type="pres">
      <dgm:prSet presAssocID="{5825AA96-E1E0-431D-B653-273B0F0EA425}" presName="textBox5a" presStyleLbl="revTx" presStyleIdx="0" presStyleCnt="5" custScaleX="122973" custScaleY="59844">
        <dgm:presLayoutVars>
          <dgm:bulletEnabled val="1"/>
        </dgm:presLayoutVars>
      </dgm:prSet>
      <dgm:spPr/>
    </dgm:pt>
    <dgm:pt modelId="{3300C9A8-92E1-46EA-8505-E58D5C9A256E}" type="pres">
      <dgm:prSet presAssocID="{ACCCF9F4-2033-4241-998A-30CBD32ACFC1}" presName="bullet5b" presStyleLbl="node1" presStyleIdx="1" presStyleCnt="5"/>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solidFill>
            <a:srgbClr val="003300"/>
          </a:solidFill>
        </a:ln>
      </dgm:spPr>
    </dgm:pt>
    <dgm:pt modelId="{068B0093-2B0D-4569-8CD5-42CDD854076D}" type="pres">
      <dgm:prSet presAssocID="{ACCCF9F4-2033-4241-998A-30CBD32ACFC1}" presName="textBox5b" presStyleLbl="revTx" presStyleIdx="1" presStyleCnt="5" custScaleX="104625" custScaleY="23222" custLinFactNeighborX="-2560" custLinFactNeighborY="-25942">
        <dgm:presLayoutVars>
          <dgm:bulletEnabled val="1"/>
        </dgm:presLayoutVars>
      </dgm:prSet>
      <dgm:spPr/>
    </dgm:pt>
    <dgm:pt modelId="{F1C8CC57-4E44-48CE-A06F-7D2434A5FEB6}" type="pres">
      <dgm:prSet presAssocID="{D81464C7-2FF5-48F6-B98D-2E5A60B63DB5}" presName="bullet5c" presStyleLbl="node1" presStyleIdx="2" presStyleCnt="5"/>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solidFill>
            <a:srgbClr val="003300"/>
          </a:solidFill>
        </a:ln>
      </dgm:spPr>
    </dgm:pt>
    <dgm:pt modelId="{AE431470-2B96-4232-B434-DDCC5961A71A}" type="pres">
      <dgm:prSet presAssocID="{D81464C7-2FF5-48F6-B98D-2E5A60B63DB5}" presName="textBox5c" presStyleLbl="revTx" presStyleIdx="2" presStyleCnt="5" custScaleX="104625" custScaleY="16044" custLinFactNeighborX="7698" custLinFactNeighborY="-26594">
        <dgm:presLayoutVars>
          <dgm:bulletEnabled val="1"/>
        </dgm:presLayoutVars>
      </dgm:prSet>
      <dgm:spPr/>
    </dgm:pt>
    <dgm:pt modelId="{F2859E6E-538C-4665-9E99-D87F3C7495BE}" type="pres">
      <dgm:prSet presAssocID="{58334359-AC01-4024-8A1A-2950B0F479BA}" presName="bullet5d" presStyleLbl="node1" presStyleIdx="3" presStyleCnt="5"/>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solidFill>
            <a:srgbClr val="003300"/>
          </a:solidFill>
        </a:ln>
      </dgm:spPr>
    </dgm:pt>
    <dgm:pt modelId="{4D3068A4-4FD1-43F7-82A4-795A1B0CB659}" type="pres">
      <dgm:prSet presAssocID="{58334359-AC01-4024-8A1A-2950B0F479BA}" presName="textBox5d" presStyleLbl="revTx" presStyleIdx="3" presStyleCnt="5" custScaleX="104625" custScaleY="13562" custLinFactNeighborX="174" custLinFactNeighborY="-28391">
        <dgm:presLayoutVars>
          <dgm:bulletEnabled val="1"/>
        </dgm:presLayoutVars>
      </dgm:prSet>
      <dgm:spPr/>
    </dgm:pt>
    <dgm:pt modelId="{60CC8327-617F-4315-860B-DD83E7EA4349}" type="pres">
      <dgm:prSet presAssocID="{8EA1B664-5885-43EB-9A4F-196FD0D63F5C}" presName="bullet5e" presStyleLbl="node1" presStyleIdx="4" presStyleCnt="5"/>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solidFill>
            <a:srgbClr val="003300"/>
          </a:solidFill>
        </a:ln>
      </dgm:spPr>
    </dgm:pt>
    <dgm:pt modelId="{1C9A289E-D6F9-4051-8A22-914E17D7B84D}" type="pres">
      <dgm:prSet presAssocID="{8EA1B664-5885-43EB-9A4F-196FD0D63F5C}" presName="textBox5e" presStyleLbl="revTx" presStyleIdx="4" presStyleCnt="5" custScaleX="104625" custScaleY="14455" custLinFactNeighborX="6323" custLinFactNeighborY="-51690">
        <dgm:presLayoutVars>
          <dgm:bulletEnabled val="1"/>
        </dgm:presLayoutVars>
      </dgm:prSet>
      <dgm:spPr/>
    </dgm:pt>
  </dgm:ptLst>
  <dgm:cxnLst>
    <dgm:cxn modelId="{8C460122-50F6-47F6-BFA4-5588B5D5E5F4}" srcId="{B8208B67-5051-4224-A3D5-60000BED4642}" destId="{ACCCF9F4-2033-4241-998A-30CBD32ACFC1}" srcOrd="1" destOrd="0" parTransId="{8E3EBFB2-926F-4569-B67E-14138D7BA14D}" sibTransId="{2098F33B-109F-48CA-94E9-9B99901D48FE}"/>
    <dgm:cxn modelId="{3605592C-5008-45D6-9572-3BE2E372FB41}" srcId="{B8208B67-5051-4224-A3D5-60000BED4642}" destId="{58334359-AC01-4024-8A1A-2950B0F479BA}" srcOrd="3" destOrd="0" parTransId="{0B570C03-FDFE-4B49-A9C7-DF6511F1A196}" sibTransId="{9AD5F141-8E94-4921-9B99-A5C135BD6E9E}"/>
    <dgm:cxn modelId="{A75AB239-45A0-4A8E-9E48-251AA43C5E0B}" type="presOf" srcId="{58334359-AC01-4024-8A1A-2950B0F479BA}" destId="{4D3068A4-4FD1-43F7-82A4-795A1B0CB659}" srcOrd="0" destOrd="0" presId="urn:microsoft.com/office/officeart/2005/8/layout/arrow2"/>
    <dgm:cxn modelId="{29860A3B-7FA8-480F-9ADE-F52EB7302F01}" type="presOf" srcId="{D81464C7-2FF5-48F6-B98D-2E5A60B63DB5}" destId="{AE431470-2B96-4232-B434-DDCC5961A71A}" srcOrd="0" destOrd="0" presId="urn:microsoft.com/office/officeart/2005/8/layout/arrow2"/>
    <dgm:cxn modelId="{5D609E80-3821-40CA-BC85-B7914613595B}" type="presOf" srcId="{5825AA96-E1E0-431D-B653-273B0F0EA425}" destId="{1AC7B18D-584A-4095-9720-23C0FDE722CF}" srcOrd="0" destOrd="0" presId="urn:microsoft.com/office/officeart/2005/8/layout/arrow2"/>
    <dgm:cxn modelId="{CDC7BD81-D8A2-4CB6-B0E1-60E1DEBBC790}" type="presOf" srcId="{B8208B67-5051-4224-A3D5-60000BED4642}" destId="{FDDF27CD-3F41-4BB4-B9CB-EB56AE35DBE0}" srcOrd="0" destOrd="0" presId="urn:microsoft.com/office/officeart/2005/8/layout/arrow2"/>
    <dgm:cxn modelId="{1A6CC989-48A6-4FF4-8F1F-4C9FDF79AA59}" type="presOf" srcId="{ACCCF9F4-2033-4241-998A-30CBD32ACFC1}" destId="{068B0093-2B0D-4569-8CD5-42CDD854076D}" srcOrd="0" destOrd="0" presId="urn:microsoft.com/office/officeart/2005/8/layout/arrow2"/>
    <dgm:cxn modelId="{250F1C8C-AF79-49E7-9FD8-4C6FA112DDB3}" srcId="{B8208B67-5051-4224-A3D5-60000BED4642}" destId="{D81464C7-2FF5-48F6-B98D-2E5A60B63DB5}" srcOrd="2" destOrd="0" parTransId="{1ED9CDB5-DBB1-4917-8820-57DBD5DF44F8}" sibTransId="{0BE9C15B-E897-46ED-BEF6-EDB6BCBAF17E}"/>
    <dgm:cxn modelId="{B15B449D-EA94-4ADB-B7B5-AFB979E29CE0}" srcId="{B8208B67-5051-4224-A3D5-60000BED4642}" destId="{8EA1B664-5885-43EB-9A4F-196FD0D63F5C}" srcOrd="4" destOrd="0" parTransId="{59E38385-8BB9-4955-9B69-3CCB4343D70B}" sibTransId="{931F3059-633E-4A80-933C-634D7160BA7A}"/>
    <dgm:cxn modelId="{86D6A5A1-474A-4DAD-BFD3-A8ED0890D1D0}" srcId="{B8208B67-5051-4224-A3D5-60000BED4642}" destId="{5825AA96-E1E0-431D-B653-273B0F0EA425}" srcOrd="0" destOrd="0" parTransId="{9F389F10-47B3-4412-9EC0-E89780618222}" sibTransId="{1D012147-051A-4085-95AB-D5CE6EF917FD}"/>
    <dgm:cxn modelId="{5FA4C6C7-E660-436F-BACE-E37890C8BC77}" type="presOf" srcId="{8EA1B664-5885-43EB-9A4F-196FD0D63F5C}" destId="{1C9A289E-D6F9-4051-8A22-914E17D7B84D}" srcOrd="0" destOrd="0" presId="urn:microsoft.com/office/officeart/2005/8/layout/arrow2"/>
    <dgm:cxn modelId="{7D5C58EE-A303-4AAD-95E5-F83860CA851E}" type="presParOf" srcId="{FDDF27CD-3F41-4BB4-B9CB-EB56AE35DBE0}" destId="{01B8C7BE-ACE0-423F-9044-96667ABF6CA5}" srcOrd="0" destOrd="0" presId="urn:microsoft.com/office/officeart/2005/8/layout/arrow2"/>
    <dgm:cxn modelId="{56E67164-D189-45CD-8A54-80EED465A63A}" type="presParOf" srcId="{FDDF27CD-3F41-4BB4-B9CB-EB56AE35DBE0}" destId="{3C0AA643-B390-4088-A3BE-B141A2F5DC74}" srcOrd="1" destOrd="0" presId="urn:microsoft.com/office/officeart/2005/8/layout/arrow2"/>
    <dgm:cxn modelId="{3A919E9D-6C34-4FA1-B20B-162E30010381}" type="presParOf" srcId="{3C0AA643-B390-4088-A3BE-B141A2F5DC74}" destId="{882E0608-F188-4F10-891E-F73BB6EA415B}" srcOrd="0" destOrd="0" presId="urn:microsoft.com/office/officeart/2005/8/layout/arrow2"/>
    <dgm:cxn modelId="{076C0550-F5EE-4A5D-8F6A-D614839358F5}" type="presParOf" srcId="{3C0AA643-B390-4088-A3BE-B141A2F5DC74}" destId="{1AC7B18D-584A-4095-9720-23C0FDE722CF}" srcOrd="1" destOrd="0" presId="urn:microsoft.com/office/officeart/2005/8/layout/arrow2"/>
    <dgm:cxn modelId="{9675FB61-D0C1-4C5B-97F0-CB81015F746A}" type="presParOf" srcId="{3C0AA643-B390-4088-A3BE-B141A2F5DC74}" destId="{3300C9A8-92E1-46EA-8505-E58D5C9A256E}" srcOrd="2" destOrd="0" presId="urn:microsoft.com/office/officeart/2005/8/layout/arrow2"/>
    <dgm:cxn modelId="{ED403203-A445-44D8-9CD4-278F1554453D}" type="presParOf" srcId="{3C0AA643-B390-4088-A3BE-B141A2F5DC74}" destId="{068B0093-2B0D-4569-8CD5-42CDD854076D}" srcOrd="3" destOrd="0" presId="urn:microsoft.com/office/officeart/2005/8/layout/arrow2"/>
    <dgm:cxn modelId="{D3FAF074-6D5C-4379-8A97-FDF26C9BA2E3}" type="presParOf" srcId="{3C0AA643-B390-4088-A3BE-B141A2F5DC74}" destId="{F1C8CC57-4E44-48CE-A06F-7D2434A5FEB6}" srcOrd="4" destOrd="0" presId="urn:microsoft.com/office/officeart/2005/8/layout/arrow2"/>
    <dgm:cxn modelId="{8A5612F7-BC80-49D5-8731-9F9DAC4C03C0}" type="presParOf" srcId="{3C0AA643-B390-4088-A3BE-B141A2F5DC74}" destId="{AE431470-2B96-4232-B434-DDCC5961A71A}" srcOrd="5" destOrd="0" presId="urn:microsoft.com/office/officeart/2005/8/layout/arrow2"/>
    <dgm:cxn modelId="{EAFB235B-FFF0-4E22-9A9F-9D2039067E7D}" type="presParOf" srcId="{3C0AA643-B390-4088-A3BE-B141A2F5DC74}" destId="{F2859E6E-538C-4665-9E99-D87F3C7495BE}" srcOrd="6" destOrd="0" presId="urn:microsoft.com/office/officeart/2005/8/layout/arrow2"/>
    <dgm:cxn modelId="{2311675F-5954-4715-83C8-205C82AC9298}" type="presParOf" srcId="{3C0AA643-B390-4088-A3BE-B141A2F5DC74}" destId="{4D3068A4-4FD1-43F7-82A4-795A1B0CB659}" srcOrd="7" destOrd="0" presId="urn:microsoft.com/office/officeart/2005/8/layout/arrow2"/>
    <dgm:cxn modelId="{4094047A-DD83-4EDD-9119-696F97F96F61}" type="presParOf" srcId="{3C0AA643-B390-4088-A3BE-B141A2F5DC74}" destId="{60CC8327-617F-4315-860B-DD83E7EA4349}" srcOrd="8" destOrd="0" presId="urn:microsoft.com/office/officeart/2005/8/layout/arrow2"/>
    <dgm:cxn modelId="{7358245F-5375-4C85-9373-0B300962577D}" type="presParOf" srcId="{3C0AA643-B390-4088-A3BE-B141A2F5DC74}" destId="{1C9A289E-D6F9-4051-8A22-914E17D7B84D}" srcOrd="9" destOrd="0" presId="urn:microsoft.com/office/officeart/2005/8/layout/arrow2"/>
  </dgm:cxnLst>
  <dgm:bg>
    <a:effectLst>
      <a:glow rad="228600">
        <a:schemeClr val="accent3">
          <a:satMod val="175000"/>
          <a:alpha val="40000"/>
        </a:schemeClr>
      </a:glow>
    </a:effectLst>
  </dgm:bg>
  <dgm:whole>
    <a:effectLst>
      <a:reflection blurRad="6350" stA="50000" endA="300" endPos="90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3C4A6-8902-4F6B-BA33-58D946AC3ABF}" type="doc">
      <dgm:prSet loTypeId="urn:microsoft.com/office/officeart/2005/8/layout/lProcess3" loCatId="process" qsTypeId="urn:microsoft.com/office/officeart/2005/8/quickstyle/3d4" qsCatId="3D" csTypeId="urn:microsoft.com/office/officeart/2005/8/colors/accent1_2" csCatId="accent1" phldr="1"/>
      <dgm:spPr/>
      <dgm:t>
        <a:bodyPr/>
        <a:lstStyle/>
        <a:p>
          <a:endParaRPr lang="ru-RU"/>
        </a:p>
      </dgm:t>
    </dgm:pt>
    <dgm:pt modelId="{16640E09-9465-442D-AD2B-73C1C823BCCE}">
      <dgm:prSet phldrT="[Текст]" phldr="1"/>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endParaRPr lang="ru-RU" dirty="0"/>
        </a:p>
      </dgm:t>
    </dgm:pt>
    <dgm:pt modelId="{C2A8DEE4-5D6F-420C-A6D8-CB3785ACDA2C}" type="parTrans" cxnId="{4B2E470E-F105-45B1-9D14-2253EF21C841}">
      <dgm:prSet/>
      <dgm:spPr/>
      <dgm:t>
        <a:bodyPr/>
        <a:lstStyle/>
        <a:p>
          <a:endParaRPr lang="ru-RU"/>
        </a:p>
      </dgm:t>
    </dgm:pt>
    <dgm:pt modelId="{21E5A651-FB91-4767-9C73-90FABE597364}" type="sibTrans" cxnId="{4B2E470E-F105-45B1-9D14-2253EF21C841}">
      <dgm:prSet/>
      <dgm:spPr/>
      <dgm:t>
        <a:bodyPr/>
        <a:lstStyle/>
        <a:p>
          <a:endParaRPr lang="ru-RU"/>
        </a:p>
      </dgm:t>
    </dgm:pt>
    <dgm:pt modelId="{2251BD42-E3B8-4C5A-855B-D4A4632D566F}">
      <dgm:prSet phldrT="[Текст]"/>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r>
            <a:rPr lang="ru-RU" b="1" dirty="0">
              <a:solidFill>
                <a:srgbClr val="002060"/>
              </a:solidFill>
              <a:latin typeface="Times New Roman" panose="02020603050405020304" pitchFamily="18" charset="0"/>
              <a:cs typeface="Times New Roman" panose="02020603050405020304" pitchFamily="18" charset="0"/>
            </a:rPr>
            <a:t>Радіоактивне </a:t>
          </a:r>
          <a:r>
            <a:rPr lang="ru-RU" b="1" dirty="0" err="1">
              <a:solidFill>
                <a:srgbClr val="002060"/>
              </a:solidFill>
              <a:latin typeface="Times New Roman" panose="02020603050405020304" pitchFamily="18" charset="0"/>
              <a:cs typeface="Times New Roman" panose="02020603050405020304" pitchFamily="18" charset="0"/>
            </a:rPr>
            <a:t>забруднення</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складових</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частин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екосистеми</a:t>
          </a:r>
          <a:endParaRPr lang="ru-RU" b="1" dirty="0">
            <a:solidFill>
              <a:srgbClr val="002060"/>
            </a:solidFill>
            <a:latin typeface="Times New Roman" panose="02020603050405020304" pitchFamily="18" charset="0"/>
            <a:cs typeface="Times New Roman" panose="02020603050405020304" pitchFamily="18" charset="0"/>
          </a:endParaRPr>
        </a:p>
      </dgm:t>
    </dgm:pt>
    <dgm:pt modelId="{4BDEF7CE-DB22-4D9B-9374-D33732648722}" type="parTrans" cxnId="{21C80733-97D7-434F-9CF9-C2E0FDBD45B1}">
      <dgm:prSet/>
      <dgm:spPr/>
      <dgm:t>
        <a:bodyPr/>
        <a:lstStyle/>
        <a:p>
          <a:endParaRPr lang="ru-RU"/>
        </a:p>
      </dgm:t>
    </dgm:pt>
    <dgm:pt modelId="{129E1272-E090-444E-9D04-DFDED8047BB1}" type="sibTrans" cxnId="{21C80733-97D7-434F-9CF9-C2E0FDBD45B1}">
      <dgm:prSet/>
      <dgm:spPr/>
      <dgm:t>
        <a:bodyPr/>
        <a:lstStyle/>
        <a:p>
          <a:endParaRPr lang="ru-RU"/>
        </a:p>
      </dgm:t>
    </dgm:pt>
    <dgm:pt modelId="{9B7FCB9F-F09E-4B10-AC3E-22FF0C7A687D}">
      <dgm:prSet phldrT="[Текст]" phldr="1"/>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endParaRPr lang="ru-RU" dirty="0"/>
        </a:p>
      </dgm:t>
    </dgm:pt>
    <dgm:pt modelId="{ABB6378F-8611-4B31-85C2-257DC8F8BC9D}" type="parTrans" cxnId="{E9ADDDF2-605E-4A7F-B600-F3653F42BDCF}">
      <dgm:prSet/>
      <dgm:spPr/>
      <dgm:t>
        <a:bodyPr/>
        <a:lstStyle/>
        <a:p>
          <a:endParaRPr lang="ru-RU"/>
        </a:p>
      </dgm:t>
    </dgm:pt>
    <dgm:pt modelId="{0BEAC4EB-B666-43E1-8DFB-3B25A73AF6B0}" type="sibTrans" cxnId="{E9ADDDF2-605E-4A7F-B600-F3653F42BDCF}">
      <dgm:prSet/>
      <dgm:spPr/>
      <dgm:t>
        <a:bodyPr/>
        <a:lstStyle/>
        <a:p>
          <a:endParaRPr lang="ru-RU"/>
        </a:p>
      </dgm:t>
    </dgm:pt>
    <dgm:pt modelId="{83FEFC5B-A611-4B7F-861F-0567F32577DE}">
      <dgm:prSet phldrT="[Текст]"/>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r>
            <a:rPr lang="ru-RU" b="1" dirty="0" err="1">
              <a:solidFill>
                <a:srgbClr val="002060"/>
              </a:solidFill>
              <a:latin typeface="Times New Roman" panose="02020603050405020304" pitchFamily="18" charset="0"/>
              <a:cs typeface="Times New Roman" panose="02020603050405020304" pitchFamily="18" charset="0"/>
            </a:rPr>
            <a:t>Згубний</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вплив</a:t>
          </a:r>
          <a:r>
            <a:rPr lang="ru-RU" b="1" dirty="0">
              <a:solidFill>
                <a:srgbClr val="002060"/>
              </a:solidFill>
              <a:latin typeface="Times New Roman" panose="02020603050405020304" pitchFamily="18" charset="0"/>
              <a:cs typeface="Times New Roman" panose="02020603050405020304" pitchFamily="18" charset="0"/>
            </a:rPr>
            <a:t> на </a:t>
          </a:r>
          <a:r>
            <a:rPr lang="ru-RU" b="1" dirty="0" err="1">
              <a:solidFill>
                <a:srgbClr val="002060"/>
              </a:solidFill>
              <a:latin typeface="Times New Roman" panose="02020603050405020304" pitchFamily="18" charset="0"/>
              <a:cs typeface="Times New Roman" panose="02020603050405020304" pitchFamily="18" charset="0"/>
            </a:rPr>
            <a:t>здоров'я</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живих</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організмів</a:t>
          </a:r>
          <a:endParaRPr lang="ru-RU" b="1" dirty="0">
            <a:solidFill>
              <a:srgbClr val="002060"/>
            </a:solidFill>
            <a:latin typeface="Times New Roman" panose="02020603050405020304" pitchFamily="18" charset="0"/>
            <a:cs typeface="Times New Roman" panose="02020603050405020304" pitchFamily="18" charset="0"/>
          </a:endParaRPr>
        </a:p>
      </dgm:t>
    </dgm:pt>
    <dgm:pt modelId="{7B0CFE1A-9907-43DE-A457-972C08EE82AE}" type="parTrans" cxnId="{18332A6B-6777-4D0F-98CA-EB7F1BF1B375}">
      <dgm:prSet/>
      <dgm:spPr/>
      <dgm:t>
        <a:bodyPr/>
        <a:lstStyle/>
        <a:p>
          <a:endParaRPr lang="ru-RU"/>
        </a:p>
      </dgm:t>
    </dgm:pt>
    <dgm:pt modelId="{39F3BD76-88F4-4C5C-BC7B-9F76FC6FFE04}" type="sibTrans" cxnId="{18332A6B-6777-4D0F-98CA-EB7F1BF1B375}">
      <dgm:prSet/>
      <dgm:spPr/>
      <dgm:t>
        <a:bodyPr/>
        <a:lstStyle/>
        <a:p>
          <a:endParaRPr lang="ru-RU"/>
        </a:p>
      </dgm:t>
    </dgm:pt>
    <dgm:pt modelId="{4B46F73B-3E00-4E94-AB68-E3848025356A}">
      <dgm:prSet phldrT="[Текст]" phldr="1"/>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endParaRPr lang="ru-RU" dirty="0"/>
        </a:p>
      </dgm:t>
    </dgm:pt>
    <dgm:pt modelId="{8E80C882-9530-49A9-AF6F-490E07E7A441}" type="parTrans" cxnId="{D72FDCF8-F668-4031-88B9-3B82E5029DCF}">
      <dgm:prSet/>
      <dgm:spPr/>
      <dgm:t>
        <a:bodyPr/>
        <a:lstStyle/>
        <a:p>
          <a:endParaRPr lang="ru-RU"/>
        </a:p>
      </dgm:t>
    </dgm:pt>
    <dgm:pt modelId="{6ED303BF-B8AF-4F51-91AD-738C487A02BA}" type="sibTrans" cxnId="{D72FDCF8-F668-4031-88B9-3B82E5029DCF}">
      <dgm:prSet/>
      <dgm:spPr/>
      <dgm:t>
        <a:bodyPr/>
        <a:lstStyle/>
        <a:p>
          <a:endParaRPr lang="ru-RU"/>
        </a:p>
      </dgm:t>
    </dgm:pt>
    <dgm:pt modelId="{A39EC5DB-B733-41A1-91C7-8F4CAEB9DBE5}">
      <dgm:prSet phldrT="[Текст]" custT="1"/>
      <dgm:spPr>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dgm:spPr>
      <dgm:t>
        <a:bodyPr/>
        <a:lstStyle/>
        <a:p>
          <a:r>
            <a:rPr lang="ru-RU" sz="2400" b="1" dirty="0" err="1">
              <a:solidFill>
                <a:srgbClr val="002060"/>
              </a:solidFill>
              <a:latin typeface="Times New Roman" panose="02020603050405020304" pitchFamily="18" charset="0"/>
              <a:cs typeface="Times New Roman" panose="02020603050405020304" pitchFamily="18" charset="0"/>
            </a:rPr>
            <a:t>Вилучення</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з</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народногосподарського</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використання</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значних</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територій</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і</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природних</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ресурсів</a:t>
          </a:r>
          <a:r>
            <a:rPr lang="ru-RU" sz="2400" b="1" dirty="0">
              <a:solidFill>
                <a:srgbClr val="002060"/>
              </a:solidFill>
              <a:latin typeface="Times New Roman" panose="02020603050405020304" pitchFamily="18" charset="0"/>
              <a:cs typeface="Times New Roman" panose="02020603050405020304" pitchFamily="18" charset="0"/>
            </a:rPr>
            <a:t>.</a:t>
          </a:r>
        </a:p>
      </dgm:t>
    </dgm:pt>
    <dgm:pt modelId="{24568068-B004-4CFF-8E31-1FF1AA6AA3F3}" type="parTrans" cxnId="{06B92DC9-8489-41F0-8C1C-5F18962BF536}">
      <dgm:prSet/>
      <dgm:spPr/>
      <dgm:t>
        <a:bodyPr/>
        <a:lstStyle/>
        <a:p>
          <a:endParaRPr lang="ru-RU"/>
        </a:p>
      </dgm:t>
    </dgm:pt>
    <dgm:pt modelId="{74A2DE35-95DE-4EF8-8E50-303A5C1F5A99}" type="sibTrans" cxnId="{06B92DC9-8489-41F0-8C1C-5F18962BF536}">
      <dgm:prSet/>
      <dgm:spPr/>
      <dgm:t>
        <a:bodyPr/>
        <a:lstStyle/>
        <a:p>
          <a:endParaRPr lang="ru-RU"/>
        </a:p>
      </dgm:t>
    </dgm:pt>
    <dgm:pt modelId="{45FD82F0-CF36-48D1-8121-B46A201AE04B}" type="pres">
      <dgm:prSet presAssocID="{D043C4A6-8902-4F6B-BA33-58D946AC3ABF}" presName="Name0" presStyleCnt="0">
        <dgm:presLayoutVars>
          <dgm:chPref val="3"/>
          <dgm:dir/>
          <dgm:animLvl val="lvl"/>
          <dgm:resizeHandles/>
        </dgm:presLayoutVars>
      </dgm:prSet>
      <dgm:spPr/>
    </dgm:pt>
    <dgm:pt modelId="{44C4AB48-DB07-4C37-9E29-1B4D3AB2A953}" type="pres">
      <dgm:prSet presAssocID="{16640E09-9465-442D-AD2B-73C1C823BCCE}" presName="horFlow" presStyleCnt="0"/>
      <dgm:spPr/>
    </dgm:pt>
    <dgm:pt modelId="{4CAB8376-03EB-4E80-B4F1-EA07E5279176}" type="pres">
      <dgm:prSet presAssocID="{16640E09-9465-442D-AD2B-73C1C823BCCE}" presName="bigChev" presStyleLbl="node1" presStyleIdx="0" presStyleCnt="3" custScaleX="45136"/>
      <dgm:spPr/>
    </dgm:pt>
    <dgm:pt modelId="{935B6CAE-FCAA-4441-AC24-E877C37F527B}" type="pres">
      <dgm:prSet presAssocID="{4BDEF7CE-DB22-4D9B-9374-D33732648722}" presName="parTrans" presStyleCnt="0"/>
      <dgm:spPr/>
    </dgm:pt>
    <dgm:pt modelId="{331C1A24-B059-4D5D-933C-552D512E0F2E}" type="pres">
      <dgm:prSet presAssocID="{2251BD42-E3B8-4C5A-855B-D4A4632D566F}" presName="node" presStyleLbl="alignAccFollowNode1" presStyleIdx="0" presStyleCnt="3" custScaleX="220908">
        <dgm:presLayoutVars>
          <dgm:bulletEnabled val="1"/>
        </dgm:presLayoutVars>
      </dgm:prSet>
      <dgm:spPr/>
    </dgm:pt>
    <dgm:pt modelId="{994B70CB-B7F5-4BB7-815F-0E3939251B20}" type="pres">
      <dgm:prSet presAssocID="{16640E09-9465-442D-AD2B-73C1C823BCCE}" presName="vSp" presStyleCnt="0"/>
      <dgm:spPr/>
    </dgm:pt>
    <dgm:pt modelId="{9BA4AB03-A23A-4B4B-ABFC-4429F542E860}" type="pres">
      <dgm:prSet presAssocID="{9B7FCB9F-F09E-4B10-AC3E-22FF0C7A687D}" presName="horFlow" presStyleCnt="0"/>
      <dgm:spPr/>
    </dgm:pt>
    <dgm:pt modelId="{6BD91E59-988B-4942-895C-2ADFFFE9B375}" type="pres">
      <dgm:prSet presAssocID="{9B7FCB9F-F09E-4B10-AC3E-22FF0C7A687D}" presName="bigChev" presStyleLbl="node1" presStyleIdx="1" presStyleCnt="3" custScaleX="45136"/>
      <dgm:spPr/>
    </dgm:pt>
    <dgm:pt modelId="{79479B0F-6B2D-4B7E-9ACB-5BFFC026F802}" type="pres">
      <dgm:prSet presAssocID="{7B0CFE1A-9907-43DE-A457-972C08EE82AE}" presName="parTrans" presStyleCnt="0"/>
      <dgm:spPr/>
    </dgm:pt>
    <dgm:pt modelId="{B48A53CF-4CA1-4EEB-894A-F280E12D17FD}" type="pres">
      <dgm:prSet presAssocID="{83FEFC5B-A611-4B7F-861F-0567F32577DE}" presName="node" presStyleLbl="alignAccFollowNode1" presStyleIdx="1" presStyleCnt="3" custScaleX="225901">
        <dgm:presLayoutVars>
          <dgm:bulletEnabled val="1"/>
        </dgm:presLayoutVars>
      </dgm:prSet>
      <dgm:spPr/>
    </dgm:pt>
    <dgm:pt modelId="{61B988B5-6F55-4175-84A2-7F765FD2A8B1}" type="pres">
      <dgm:prSet presAssocID="{9B7FCB9F-F09E-4B10-AC3E-22FF0C7A687D}" presName="vSp" presStyleCnt="0"/>
      <dgm:spPr/>
    </dgm:pt>
    <dgm:pt modelId="{74596E33-E80F-48E8-8619-038A5C8ACBF7}" type="pres">
      <dgm:prSet presAssocID="{4B46F73B-3E00-4E94-AB68-E3848025356A}" presName="horFlow" presStyleCnt="0"/>
      <dgm:spPr/>
    </dgm:pt>
    <dgm:pt modelId="{23361786-EE0F-4074-8F2C-F8FF3E149B15}" type="pres">
      <dgm:prSet presAssocID="{4B46F73B-3E00-4E94-AB68-E3848025356A}" presName="bigChev" presStyleLbl="node1" presStyleIdx="2" presStyleCnt="3" custScaleX="45136"/>
      <dgm:spPr/>
    </dgm:pt>
    <dgm:pt modelId="{8D8B6ED4-B5A9-4392-8F53-A360FA30D740}" type="pres">
      <dgm:prSet presAssocID="{24568068-B004-4CFF-8E31-1FF1AA6AA3F3}" presName="parTrans" presStyleCnt="0"/>
      <dgm:spPr/>
    </dgm:pt>
    <dgm:pt modelId="{9651BBEE-EBF3-4AD4-8119-046959278B5F}" type="pres">
      <dgm:prSet presAssocID="{A39EC5DB-B733-41A1-91C7-8F4CAEB9DBE5}" presName="node" presStyleLbl="alignAccFollowNode1" presStyleIdx="2" presStyleCnt="3" custScaleX="233751">
        <dgm:presLayoutVars>
          <dgm:bulletEnabled val="1"/>
        </dgm:presLayoutVars>
      </dgm:prSet>
      <dgm:spPr/>
    </dgm:pt>
  </dgm:ptLst>
  <dgm:cxnLst>
    <dgm:cxn modelId="{4B2E470E-F105-45B1-9D14-2253EF21C841}" srcId="{D043C4A6-8902-4F6B-BA33-58D946AC3ABF}" destId="{16640E09-9465-442D-AD2B-73C1C823BCCE}" srcOrd="0" destOrd="0" parTransId="{C2A8DEE4-5D6F-420C-A6D8-CB3785ACDA2C}" sibTransId="{21E5A651-FB91-4767-9C73-90FABE597364}"/>
    <dgm:cxn modelId="{21C80733-97D7-434F-9CF9-C2E0FDBD45B1}" srcId="{16640E09-9465-442D-AD2B-73C1C823BCCE}" destId="{2251BD42-E3B8-4C5A-855B-D4A4632D566F}" srcOrd="0" destOrd="0" parTransId="{4BDEF7CE-DB22-4D9B-9374-D33732648722}" sibTransId="{129E1272-E090-444E-9D04-DFDED8047BB1}"/>
    <dgm:cxn modelId="{41D5B64B-4BA6-43A0-884E-0D1CCC296D49}" type="presOf" srcId="{4B46F73B-3E00-4E94-AB68-E3848025356A}" destId="{23361786-EE0F-4074-8F2C-F8FF3E149B15}" srcOrd="0" destOrd="0" presId="urn:microsoft.com/office/officeart/2005/8/layout/lProcess3"/>
    <dgm:cxn modelId="{E143415D-756D-4BA7-873A-BAC3BAFE5D5C}" type="presOf" srcId="{83FEFC5B-A611-4B7F-861F-0567F32577DE}" destId="{B48A53CF-4CA1-4EEB-894A-F280E12D17FD}" srcOrd="0" destOrd="0" presId="urn:microsoft.com/office/officeart/2005/8/layout/lProcess3"/>
    <dgm:cxn modelId="{18332A6B-6777-4D0F-98CA-EB7F1BF1B375}" srcId="{9B7FCB9F-F09E-4B10-AC3E-22FF0C7A687D}" destId="{83FEFC5B-A611-4B7F-861F-0567F32577DE}" srcOrd="0" destOrd="0" parTransId="{7B0CFE1A-9907-43DE-A457-972C08EE82AE}" sibTransId="{39F3BD76-88F4-4C5C-BC7B-9F76FC6FFE04}"/>
    <dgm:cxn modelId="{27E9E294-6D39-450C-9393-DC51DEE386AB}" type="presOf" srcId="{9B7FCB9F-F09E-4B10-AC3E-22FF0C7A687D}" destId="{6BD91E59-988B-4942-895C-2ADFFFE9B375}" srcOrd="0" destOrd="0" presId="urn:microsoft.com/office/officeart/2005/8/layout/lProcess3"/>
    <dgm:cxn modelId="{538181C2-4CB3-4008-BC05-8AAFE5B9BBC9}" type="presOf" srcId="{D043C4A6-8902-4F6B-BA33-58D946AC3ABF}" destId="{45FD82F0-CF36-48D1-8121-B46A201AE04B}" srcOrd="0" destOrd="0" presId="urn:microsoft.com/office/officeart/2005/8/layout/lProcess3"/>
    <dgm:cxn modelId="{B03F1CC5-B6CB-4663-AB8E-B2D566CF5DA8}" type="presOf" srcId="{2251BD42-E3B8-4C5A-855B-D4A4632D566F}" destId="{331C1A24-B059-4D5D-933C-552D512E0F2E}" srcOrd="0" destOrd="0" presId="urn:microsoft.com/office/officeart/2005/8/layout/lProcess3"/>
    <dgm:cxn modelId="{06B92DC9-8489-41F0-8C1C-5F18962BF536}" srcId="{4B46F73B-3E00-4E94-AB68-E3848025356A}" destId="{A39EC5DB-B733-41A1-91C7-8F4CAEB9DBE5}" srcOrd="0" destOrd="0" parTransId="{24568068-B004-4CFF-8E31-1FF1AA6AA3F3}" sibTransId="{74A2DE35-95DE-4EF8-8E50-303A5C1F5A99}"/>
    <dgm:cxn modelId="{04179ED3-606F-4254-A667-ACE6E616B053}" type="presOf" srcId="{A39EC5DB-B733-41A1-91C7-8F4CAEB9DBE5}" destId="{9651BBEE-EBF3-4AD4-8119-046959278B5F}" srcOrd="0" destOrd="0" presId="urn:microsoft.com/office/officeart/2005/8/layout/lProcess3"/>
    <dgm:cxn modelId="{F7A3DAE3-192F-4328-9F33-D85C5C6BB7C6}" type="presOf" srcId="{16640E09-9465-442D-AD2B-73C1C823BCCE}" destId="{4CAB8376-03EB-4E80-B4F1-EA07E5279176}" srcOrd="0" destOrd="0" presId="urn:microsoft.com/office/officeart/2005/8/layout/lProcess3"/>
    <dgm:cxn modelId="{E9ADDDF2-605E-4A7F-B600-F3653F42BDCF}" srcId="{D043C4A6-8902-4F6B-BA33-58D946AC3ABF}" destId="{9B7FCB9F-F09E-4B10-AC3E-22FF0C7A687D}" srcOrd="1" destOrd="0" parTransId="{ABB6378F-8611-4B31-85C2-257DC8F8BC9D}" sibTransId="{0BEAC4EB-B666-43E1-8DFB-3B25A73AF6B0}"/>
    <dgm:cxn modelId="{D72FDCF8-F668-4031-88B9-3B82E5029DCF}" srcId="{D043C4A6-8902-4F6B-BA33-58D946AC3ABF}" destId="{4B46F73B-3E00-4E94-AB68-E3848025356A}" srcOrd="2" destOrd="0" parTransId="{8E80C882-9530-49A9-AF6F-490E07E7A441}" sibTransId="{6ED303BF-B8AF-4F51-91AD-738C487A02BA}"/>
    <dgm:cxn modelId="{BE8E0590-E22D-45FB-8248-8DEF0E34AF0D}" type="presParOf" srcId="{45FD82F0-CF36-48D1-8121-B46A201AE04B}" destId="{44C4AB48-DB07-4C37-9E29-1B4D3AB2A953}" srcOrd="0" destOrd="0" presId="urn:microsoft.com/office/officeart/2005/8/layout/lProcess3"/>
    <dgm:cxn modelId="{EACDA152-438A-4551-8598-9693CE72B91C}" type="presParOf" srcId="{44C4AB48-DB07-4C37-9E29-1B4D3AB2A953}" destId="{4CAB8376-03EB-4E80-B4F1-EA07E5279176}" srcOrd="0" destOrd="0" presId="urn:microsoft.com/office/officeart/2005/8/layout/lProcess3"/>
    <dgm:cxn modelId="{965502D9-5188-4B92-B608-9C44591771B3}" type="presParOf" srcId="{44C4AB48-DB07-4C37-9E29-1B4D3AB2A953}" destId="{935B6CAE-FCAA-4441-AC24-E877C37F527B}" srcOrd="1" destOrd="0" presId="urn:microsoft.com/office/officeart/2005/8/layout/lProcess3"/>
    <dgm:cxn modelId="{A01A9695-4600-40AC-B1B9-A91C67DC6091}" type="presParOf" srcId="{44C4AB48-DB07-4C37-9E29-1B4D3AB2A953}" destId="{331C1A24-B059-4D5D-933C-552D512E0F2E}" srcOrd="2" destOrd="0" presId="urn:microsoft.com/office/officeart/2005/8/layout/lProcess3"/>
    <dgm:cxn modelId="{D16F06B7-3FE9-4DB4-93B3-C38DBB4BB125}" type="presParOf" srcId="{45FD82F0-CF36-48D1-8121-B46A201AE04B}" destId="{994B70CB-B7F5-4BB7-815F-0E3939251B20}" srcOrd="1" destOrd="0" presId="urn:microsoft.com/office/officeart/2005/8/layout/lProcess3"/>
    <dgm:cxn modelId="{D2728FDB-C66B-4A95-A36A-C553E26B0521}" type="presParOf" srcId="{45FD82F0-CF36-48D1-8121-B46A201AE04B}" destId="{9BA4AB03-A23A-4B4B-ABFC-4429F542E860}" srcOrd="2" destOrd="0" presId="urn:microsoft.com/office/officeart/2005/8/layout/lProcess3"/>
    <dgm:cxn modelId="{7FECD300-040D-488C-A5F3-D65CF6C8208B}" type="presParOf" srcId="{9BA4AB03-A23A-4B4B-ABFC-4429F542E860}" destId="{6BD91E59-988B-4942-895C-2ADFFFE9B375}" srcOrd="0" destOrd="0" presId="urn:microsoft.com/office/officeart/2005/8/layout/lProcess3"/>
    <dgm:cxn modelId="{A0B62811-1E1D-49EA-A659-1F5EF68FB5D2}" type="presParOf" srcId="{9BA4AB03-A23A-4B4B-ABFC-4429F542E860}" destId="{79479B0F-6B2D-4B7E-9ACB-5BFFC026F802}" srcOrd="1" destOrd="0" presId="urn:microsoft.com/office/officeart/2005/8/layout/lProcess3"/>
    <dgm:cxn modelId="{BA849151-D931-4E91-B139-4D46199AFD4E}" type="presParOf" srcId="{9BA4AB03-A23A-4B4B-ABFC-4429F542E860}" destId="{B48A53CF-4CA1-4EEB-894A-F280E12D17FD}" srcOrd="2" destOrd="0" presId="urn:microsoft.com/office/officeart/2005/8/layout/lProcess3"/>
    <dgm:cxn modelId="{4540BD1F-BC02-47D6-B497-AE0A77A71B3B}" type="presParOf" srcId="{45FD82F0-CF36-48D1-8121-B46A201AE04B}" destId="{61B988B5-6F55-4175-84A2-7F765FD2A8B1}" srcOrd="3" destOrd="0" presId="urn:microsoft.com/office/officeart/2005/8/layout/lProcess3"/>
    <dgm:cxn modelId="{A9BD6574-98E9-40ED-8F92-BDA355277197}" type="presParOf" srcId="{45FD82F0-CF36-48D1-8121-B46A201AE04B}" destId="{74596E33-E80F-48E8-8619-038A5C8ACBF7}" srcOrd="4" destOrd="0" presId="urn:microsoft.com/office/officeart/2005/8/layout/lProcess3"/>
    <dgm:cxn modelId="{F258DF7F-C233-4029-A9AE-667C102F22D7}" type="presParOf" srcId="{74596E33-E80F-48E8-8619-038A5C8ACBF7}" destId="{23361786-EE0F-4074-8F2C-F8FF3E149B15}" srcOrd="0" destOrd="0" presId="urn:microsoft.com/office/officeart/2005/8/layout/lProcess3"/>
    <dgm:cxn modelId="{35FA485E-B754-4FE4-8151-4EC00B97096B}" type="presParOf" srcId="{74596E33-E80F-48E8-8619-038A5C8ACBF7}" destId="{8D8B6ED4-B5A9-4392-8F53-A360FA30D740}" srcOrd="1" destOrd="0" presId="urn:microsoft.com/office/officeart/2005/8/layout/lProcess3"/>
    <dgm:cxn modelId="{93704A65-50E4-4FC0-8218-13FE57D34EAA}" type="presParOf" srcId="{74596E33-E80F-48E8-8619-038A5C8ACBF7}" destId="{9651BBEE-EBF3-4AD4-8119-046959278B5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8C7BE-ACE0-423F-9044-96667ABF6CA5}">
      <dsp:nvSpPr>
        <dsp:cNvPr id="0" name=""/>
        <dsp:cNvSpPr/>
      </dsp:nvSpPr>
      <dsp:spPr>
        <a:xfrm>
          <a:off x="457182" y="0"/>
          <a:ext cx="8412480" cy="5257800"/>
        </a:xfrm>
        <a:prstGeom prst="swooshArrow">
          <a:avLst>
            <a:gd name="adj1" fmla="val 25000"/>
            <a:gd name="adj2" fmla="val 25000"/>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76200">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dsp:style>
    </dsp:sp>
    <dsp:sp modelId="{882E0608-F188-4F10-891E-F73BB6EA415B}">
      <dsp:nvSpPr>
        <dsp:cNvPr id="0" name=""/>
        <dsp:cNvSpPr/>
      </dsp:nvSpPr>
      <dsp:spPr>
        <a:xfrm>
          <a:off x="1174935" y="3909700"/>
          <a:ext cx="193487" cy="193487"/>
        </a:xfrm>
        <a:prstGeom prst="ellipse">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15875"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sp>
    <dsp:sp modelId="{1AC7B18D-584A-4095-9720-23C0FDE722CF}">
      <dsp:nvSpPr>
        <dsp:cNvPr id="0" name=""/>
        <dsp:cNvSpPr/>
      </dsp:nvSpPr>
      <dsp:spPr>
        <a:xfrm>
          <a:off x="1145093" y="4257690"/>
          <a:ext cx="1355205" cy="748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25" tIns="0" rIns="0" bIns="0" numCol="1" spcCol="1270" anchor="t" anchorCtr="0">
          <a:noAutofit/>
        </a:bodyPr>
        <a:lstStyle/>
        <a:p>
          <a:pPr marL="0" lvl="0" indent="0" algn="l" defTabSz="1244600">
            <a:lnSpc>
              <a:spcPct val="90000"/>
            </a:lnSpc>
            <a:spcBef>
              <a:spcPct val="0"/>
            </a:spcBef>
            <a:spcAft>
              <a:spcPct val="35000"/>
            </a:spcAft>
            <a:buNone/>
          </a:pPr>
          <a:r>
            <a:rPr lang="uk-UA" sz="2800" kern="1200" dirty="0">
              <a:solidFill>
                <a:srgbClr val="008000"/>
              </a:solidFill>
            </a:rPr>
            <a:t>Комахи</a:t>
          </a:r>
          <a:endParaRPr lang="ru-RU" sz="2800" kern="1200" dirty="0">
            <a:solidFill>
              <a:srgbClr val="008000"/>
            </a:solidFill>
          </a:endParaRPr>
        </a:p>
      </dsp:txBody>
      <dsp:txXfrm>
        <a:off x="1145093" y="4257690"/>
        <a:ext cx="1355205" cy="748861"/>
      </dsp:txXfrm>
    </dsp:sp>
    <dsp:sp modelId="{3300C9A8-92E1-46EA-8505-E58D5C9A256E}">
      <dsp:nvSpPr>
        <dsp:cNvPr id="0" name=""/>
        <dsp:cNvSpPr/>
      </dsp:nvSpPr>
      <dsp:spPr>
        <a:xfrm>
          <a:off x="2222289" y="2903357"/>
          <a:ext cx="302849" cy="302849"/>
        </a:xfrm>
        <a:prstGeom prst="ellipse">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15875"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sp>
    <dsp:sp modelId="{068B0093-2B0D-4569-8CD5-42CDD854076D}">
      <dsp:nvSpPr>
        <dsp:cNvPr id="0" name=""/>
        <dsp:cNvSpPr/>
      </dsp:nvSpPr>
      <dsp:spPr>
        <a:xfrm>
          <a:off x="2305670" y="3328991"/>
          <a:ext cx="1461058" cy="511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474" tIns="0" rIns="0" bIns="0" numCol="1" spcCol="1270" anchor="t" anchorCtr="0">
          <a:noAutofit/>
        </a:bodyPr>
        <a:lstStyle/>
        <a:p>
          <a:pPr marL="0" lvl="0" indent="0" algn="l" defTabSz="1244600">
            <a:lnSpc>
              <a:spcPct val="90000"/>
            </a:lnSpc>
            <a:spcBef>
              <a:spcPct val="0"/>
            </a:spcBef>
            <a:spcAft>
              <a:spcPct val="35000"/>
            </a:spcAft>
            <a:buNone/>
          </a:pPr>
          <a:r>
            <a:rPr lang="uk-UA" sz="2800" kern="1200" dirty="0">
              <a:solidFill>
                <a:srgbClr val="008000"/>
              </a:solidFill>
            </a:rPr>
            <a:t>Плазуни</a:t>
          </a:r>
          <a:endParaRPr lang="ru-RU" sz="2800" kern="1200" dirty="0">
            <a:solidFill>
              <a:srgbClr val="008000"/>
            </a:solidFill>
          </a:endParaRPr>
        </a:p>
      </dsp:txBody>
      <dsp:txXfrm>
        <a:off x="2305670" y="3328991"/>
        <a:ext cx="1461058" cy="511584"/>
      </dsp:txXfrm>
    </dsp:sp>
    <dsp:sp modelId="{F1C8CC57-4E44-48CE-A06F-7D2434A5FEB6}">
      <dsp:nvSpPr>
        <dsp:cNvPr id="0" name=""/>
        <dsp:cNvSpPr/>
      </dsp:nvSpPr>
      <dsp:spPr>
        <a:xfrm>
          <a:off x="3568285" y="2101016"/>
          <a:ext cx="403799" cy="403799"/>
        </a:xfrm>
        <a:prstGeom prst="ellipse">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15875"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sp>
    <dsp:sp modelId="{AE431470-2B96-4232-B434-DDCC5961A71A}">
      <dsp:nvSpPr>
        <dsp:cNvPr id="0" name=""/>
        <dsp:cNvSpPr/>
      </dsp:nvSpPr>
      <dsp:spPr>
        <a:xfrm>
          <a:off x="3857624" y="2757495"/>
          <a:ext cx="1698700" cy="474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965" tIns="0" rIns="0" bIns="0" numCol="1" spcCol="1270" anchor="t" anchorCtr="0">
          <a:noAutofit/>
        </a:bodyPr>
        <a:lstStyle/>
        <a:p>
          <a:pPr marL="0" lvl="0" indent="0" algn="l" defTabSz="1244600">
            <a:lnSpc>
              <a:spcPct val="90000"/>
            </a:lnSpc>
            <a:spcBef>
              <a:spcPct val="0"/>
            </a:spcBef>
            <a:spcAft>
              <a:spcPct val="35000"/>
            </a:spcAft>
            <a:buNone/>
          </a:pPr>
          <a:r>
            <a:rPr lang="uk-UA" sz="2800" kern="1200" dirty="0">
              <a:solidFill>
                <a:srgbClr val="008000"/>
              </a:solidFill>
            </a:rPr>
            <a:t>Риби</a:t>
          </a:r>
          <a:endParaRPr lang="ru-RU" sz="2800" kern="1200" dirty="0">
            <a:solidFill>
              <a:srgbClr val="008000"/>
            </a:solidFill>
          </a:endParaRPr>
        </a:p>
      </dsp:txBody>
      <dsp:txXfrm>
        <a:off x="3857624" y="2757495"/>
        <a:ext cx="1698700" cy="474081"/>
      </dsp:txXfrm>
    </dsp:sp>
    <dsp:sp modelId="{F2859E6E-538C-4665-9E99-D87F3C7495BE}">
      <dsp:nvSpPr>
        <dsp:cNvPr id="0" name=""/>
        <dsp:cNvSpPr/>
      </dsp:nvSpPr>
      <dsp:spPr>
        <a:xfrm>
          <a:off x="5133007" y="1474287"/>
          <a:ext cx="521573" cy="521573"/>
        </a:xfrm>
        <a:prstGeom prst="ellipse">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15875"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sp>
    <dsp:sp modelId="{4D3068A4-4FD1-43F7-82A4-795A1B0CB659}">
      <dsp:nvSpPr>
        <dsp:cNvPr id="0" name=""/>
        <dsp:cNvSpPr/>
      </dsp:nvSpPr>
      <dsp:spPr>
        <a:xfrm>
          <a:off x="5357813" y="2257423"/>
          <a:ext cx="1760311" cy="477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371" tIns="0" rIns="0" bIns="0" numCol="1" spcCol="1270" anchor="t" anchorCtr="0">
          <a:noAutofit/>
        </a:bodyPr>
        <a:lstStyle/>
        <a:p>
          <a:pPr marL="0" lvl="0" indent="0" algn="l" defTabSz="1244600">
            <a:lnSpc>
              <a:spcPct val="90000"/>
            </a:lnSpc>
            <a:spcBef>
              <a:spcPct val="0"/>
            </a:spcBef>
            <a:spcAft>
              <a:spcPct val="35000"/>
            </a:spcAft>
            <a:buNone/>
          </a:pPr>
          <a:r>
            <a:rPr lang="uk-UA" sz="2800" kern="1200" dirty="0">
              <a:solidFill>
                <a:srgbClr val="008000"/>
              </a:solidFill>
            </a:rPr>
            <a:t>Птахи</a:t>
          </a:r>
          <a:endParaRPr lang="ru-RU" sz="2800" kern="1200" dirty="0">
            <a:solidFill>
              <a:srgbClr val="008000"/>
            </a:solidFill>
          </a:endParaRPr>
        </a:p>
      </dsp:txBody>
      <dsp:txXfrm>
        <a:off x="5357813" y="2257423"/>
        <a:ext cx="1760311" cy="477752"/>
      </dsp:txXfrm>
    </dsp:sp>
    <dsp:sp modelId="{60CC8327-617F-4315-860B-DD83E7EA4349}">
      <dsp:nvSpPr>
        <dsp:cNvPr id="0" name=""/>
        <dsp:cNvSpPr/>
      </dsp:nvSpPr>
      <dsp:spPr>
        <a:xfrm>
          <a:off x="6743997" y="1055766"/>
          <a:ext cx="664585" cy="664585"/>
        </a:xfrm>
        <a:prstGeom prst="ellipse">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15875"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sp>
    <dsp:sp modelId="{1C9A289E-D6F9-4051-8A22-914E17D7B84D}">
      <dsp:nvSpPr>
        <dsp:cNvPr id="0" name=""/>
        <dsp:cNvSpPr/>
      </dsp:nvSpPr>
      <dsp:spPr>
        <a:xfrm>
          <a:off x="7143766" y="1042975"/>
          <a:ext cx="1760311" cy="55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150" tIns="0" rIns="0" bIns="0" numCol="1" spcCol="1270" anchor="t" anchorCtr="0">
          <a:noAutofit/>
        </a:bodyPr>
        <a:lstStyle/>
        <a:p>
          <a:pPr marL="0" lvl="0" indent="0" algn="l" defTabSz="1244600">
            <a:lnSpc>
              <a:spcPct val="90000"/>
            </a:lnSpc>
            <a:spcBef>
              <a:spcPct val="0"/>
            </a:spcBef>
            <a:spcAft>
              <a:spcPct val="35000"/>
            </a:spcAft>
            <a:buNone/>
          </a:pPr>
          <a:r>
            <a:rPr lang="uk-UA" sz="2800" kern="1200" dirty="0">
              <a:solidFill>
                <a:srgbClr val="008000"/>
              </a:solidFill>
            </a:rPr>
            <a:t>Ссавці</a:t>
          </a:r>
          <a:endParaRPr lang="ru-RU" sz="2800" kern="1200" dirty="0">
            <a:solidFill>
              <a:srgbClr val="008000"/>
            </a:solidFill>
          </a:endParaRPr>
        </a:p>
      </dsp:txBody>
      <dsp:txXfrm>
        <a:off x="7143766" y="1042975"/>
        <a:ext cx="1760311" cy="55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B8376-03EB-4E80-B4F1-EA07E5279176}">
      <dsp:nvSpPr>
        <dsp:cNvPr id="0" name=""/>
        <dsp:cNvSpPr/>
      </dsp:nvSpPr>
      <dsp:spPr>
        <a:xfrm>
          <a:off x="216265" y="1255"/>
          <a:ext cx="1556177" cy="1379100"/>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ru-RU" sz="500" kern="1200" dirty="0"/>
        </a:p>
      </dsp:txBody>
      <dsp:txXfrm>
        <a:off x="905815" y="1255"/>
        <a:ext cx="177077" cy="1379100"/>
      </dsp:txXfrm>
    </dsp:sp>
    <dsp:sp modelId="{331C1A24-B059-4D5D-933C-552D512E0F2E}">
      <dsp:nvSpPr>
        <dsp:cNvPr id="0" name=""/>
        <dsp:cNvSpPr/>
      </dsp:nvSpPr>
      <dsp:spPr>
        <a:xfrm>
          <a:off x="1324235" y="118479"/>
          <a:ext cx="6321579" cy="1144653"/>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ru-RU" sz="2900" b="1" kern="1200" dirty="0">
              <a:solidFill>
                <a:srgbClr val="002060"/>
              </a:solidFill>
              <a:latin typeface="Times New Roman" panose="02020603050405020304" pitchFamily="18" charset="0"/>
              <a:cs typeface="Times New Roman" panose="02020603050405020304" pitchFamily="18" charset="0"/>
            </a:rPr>
            <a:t>Радіоактивне </a:t>
          </a:r>
          <a:r>
            <a:rPr lang="ru-RU" sz="2900" b="1" kern="1200" dirty="0" err="1">
              <a:solidFill>
                <a:srgbClr val="002060"/>
              </a:solidFill>
              <a:latin typeface="Times New Roman" panose="02020603050405020304" pitchFamily="18" charset="0"/>
              <a:cs typeface="Times New Roman" panose="02020603050405020304" pitchFamily="18" charset="0"/>
            </a:rPr>
            <a:t>забруднення</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складових</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частин</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екосистеми</a:t>
          </a:r>
          <a:endParaRPr lang="ru-RU" sz="2900" b="1" kern="1200" dirty="0">
            <a:solidFill>
              <a:srgbClr val="002060"/>
            </a:solidFill>
            <a:latin typeface="Times New Roman" panose="02020603050405020304" pitchFamily="18" charset="0"/>
            <a:cs typeface="Times New Roman" panose="02020603050405020304" pitchFamily="18" charset="0"/>
          </a:endParaRPr>
        </a:p>
      </dsp:txBody>
      <dsp:txXfrm>
        <a:off x="1896562" y="118479"/>
        <a:ext cx="5176926" cy="1144653"/>
      </dsp:txXfrm>
    </dsp:sp>
    <dsp:sp modelId="{6BD91E59-988B-4942-895C-2ADFFFE9B375}">
      <dsp:nvSpPr>
        <dsp:cNvPr id="0" name=""/>
        <dsp:cNvSpPr/>
      </dsp:nvSpPr>
      <dsp:spPr>
        <a:xfrm>
          <a:off x="216265" y="1573431"/>
          <a:ext cx="1556177" cy="1379100"/>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ru-RU" sz="500" kern="1200" dirty="0"/>
        </a:p>
      </dsp:txBody>
      <dsp:txXfrm>
        <a:off x="905815" y="1573431"/>
        <a:ext cx="177077" cy="1379100"/>
      </dsp:txXfrm>
    </dsp:sp>
    <dsp:sp modelId="{B48A53CF-4CA1-4EEB-894A-F280E12D17FD}">
      <dsp:nvSpPr>
        <dsp:cNvPr id="0" name=""/>
        <dsp:cNvSpPr/>
      </dsp:nvSpPr>
      <dsp:spPr>
        <a:xfrm>
          <a:off x="1324235" y="1690654"/>
          <a:ext cx="6464460" cy="1144653"/>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ru-RU" sz="2900" b="1" kern="1200" dirty="0" err="1">
              <a:solidFill>
                <a:srgbClr val="002060"/>
              </a:solidFill>
              <a:latin typeface="Times New Roman" panose="02020603050405020304" pitchFamily="18" charset="0"/>
              <a:cs typeface="Times New Roman" panose="02020603050405020304" pitchFamily="18" charset="0"/>
            </a:rPr>
            <a:t>Згубний</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вплив</a:t>
          </a:r>
          <a:r>
            <a:rPr lang="ru-RU" sz="2900" b="1" kern="1200" dirty="0">
              <a:solidFill>
                <a:srgbClr val="002060"/>
              </a:solidFill>
              <a:latin typeface="Times New Roman" panose="02020603050405020304" pitchFamily="18" charset="0"/>
              <a:cs typeface="Times New Roman" panose="02020603050405020304" pitchFamily="18" charset="0"/>
            </a:rPr>
            <a:t> на </a:t>
          </a:r>
          <a:r>
            <a:rPr lang="ru-RU" sz="2900" b="1" kern="1200" dirty="0" err="1">
              <a:solidFill>
                <a:srgbClr val="002060"/>
              </a:solidFill>
              <a:latin typeface="Times New Roman" panose="02020603050405020304" pitchFamily="18" charset="0"/>
              <a:cs typeface="Times New Roman" panose="02020603050405020304" pitchFamily="18" charset="0"/>
            </a:rPr>
            <a:t>здоров'я</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живих</a:t>
          </a:r>
          <a:r>
            <a:rPr lang="ru-RU" sz="2900" b="1" kern="1200" dirty="0">
              <a:solidFill>
                <a:srgbClr val="002060"/>
              </a:solidFill>
              <a:latin typeface="Times New Roman" panose="02020603050405020304" pitchFamily="18" charset="0"/>
              <a:cs typeface="Times New Roman" panose="02020603050405020304" pitchFamily="18" charset="0"/>
            </a:rPr>
            <a:t> </a:t>
          </a:r>
          <a:r>
            <a:rPr lang="ru-RU" sz="2900" b="1" kern="1200" dirty="0" err="1">
              <a:solidFill>
                <a:srgbClr val="002060"/>
              </a:solidFill>
              <a:latin typeface="Times New Roman" panose="02020603050405020304" pitchFamily="18" charset="0"/>
              <a:cs typeface="Times New Roman" panose="02020603050405020304" pitchFamily="18" charset="0"/>
            </a:rPr>
            <a:t>організмів</a:t>
          </a:r>
          <a:endParaRPr lang="ru-RU" sz="2900" b="1" kern="1200" dirty="0">
            <a:solidFill>
              <a:srgbClr val="002060"/>
            </a:solidFill>
            <a:latin typeface="Times New Roman" panose="02020603050405020304" pitchFamily="18" charset="0"/>
            <a:cs typeface="Times New Roman" panose="02020603050405020304" pitchFamily="18" charset="0"/>
          </a:endParaRPr>
        </a:p>
      </dsp:txBody>
      <dsp:txXfrm>
        <a:off x="1896562" y="1690654"/>
        <a:ext cx="5319807" cy="1144653"/>
      </dsp:txXfrm>
    </dsp:sp>
    <dsp:sp modelId="{23361786-EE0F-4074-8F2C-F8FF3E149B15}">
      <dsp:nvSpPr>
        <dsp:cNvPr id="0" name=""/>
        <dsp:cNvSpPr/>
      </dsp:nvSpPr>
      <dsp:spPr>
        <a:xfrm>
          <a:off x="216265" y="3145606"/>
          <a:ext cx="1556177" cy="1379100"/>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ru-RU" sz="500" kern="1200" dirty="0"/>
        </a:p>
      </dsp:txBody>
      <dsp:txXfrm>
        <a:off x="905815" y="3145606"/>
        <a:ext cx="177077" cy="1379100"/>
      </dsp:txXfrm>
    </dsp:sp>
    <dsp:sp modelId="{9651BBEE-EBF3-4AD4-8119-046959278B5F}">
      <dsp:nvSpPr>
        <dsp:cNvPr id="0" name=""/>
        <dsp:cNvSpPr/>
      </dsp:nvSpPr>
      <dsp:spPr>
        <a:xfrm>
          <a:off x="1324235" y="3262829"/>
          <a:ext cx="6689099" cy="1144653"/>
        </a:xfrm>
        <a:prstGeom prst="chevron">
          <a:avLst/>
        </a:prstGeom>
        <a:gradFill rotWithShape="0">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err="1">
              <a:solidFill>
                <a:srgbClr val="002060"/>
              </a:solidFill>
              <a:latin typeface="Times New Roman" panose="02020603050405020304" pitchFamily="18" charset="0"/>
              <a:cs typeface="Times New Roman" panose="02020603050405020304" pitchFamily="18" charset="0"/>
            </a:rPr>
            <a:t>Вилучення</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з</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народногосподарського</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використання</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значних</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територій</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і</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природних</a:t>
          </a:r>
          <a:r>
            <a:rPr lang="ru-RU" sz="2400" b="1" kern="1200" dirty="0">
              <a:solidFill>
                <a:srgbClr val="002060"/>
              </a:solidFill>
              <a:latin typeface="Times New Roman" panose="02020603050405020304" pitchFamily="18" charset="0"/>
              <a:cs typeface="Times New Roman" panose="02020603050405020304" pitchFamily="18" charset="0"/>
            </a:rPr>
            <a:t> </a:t>
          </a:r>
          <a:r>
            <a:rPr lang="ru-RU" sz="2400" b="1" kern="1200" dirty="0" err="1">
              <a:solidFill>
                <a:srgbClr val="002060"/>
              </a:solidFill>
              <a:latin typeface="Times New Roman" panose="02020603050405020304" pitchFamily="18" charset="0"/>
              <a:cs typeface="Times New Roman" panose="02020603050405020304" pitchFamily="18" charset="0"/>
            </a:rPr>
            <a:t>ресурсів</a:t>
          </a:r>
          <a:r>
            <a:rPr lang="ru-RU" sz="2400" b="1" kern="1200" dirty="0">
              <a:solidFill>
                <a:srgbClr val="002060"/>
              </a:solidFill>
              <a:latin typeface="Times New Roman" panose="02020603050405020304" pitchFamily="18" charset="0"/>
              <a:cs typeface="Times New Roman" panose="02020603050405020304" pitchFamily="18" charset="0"/>
            </a:rPr>
            <a:t>.</a:t>
          </a:r>
        </a:p>
      </dsp:txBody>
      <dsp:txXfrm>
        <a:off x="1896562" y="3262829"/>
        <a:ext cx="5544446" cy="114465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FC9ED9A-5F47-8042-82FA-2322DB69BE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a:extLst>
              <a:ext uri="{FF2B5EF4-FFF2-40B4-BE49-F238E27FC236}">
                <a16:creationId xmlns:a16="http://schemas.microsoft.com/office/drawing/2014/main" id="{F51B3038-FDF6-BA4E-A752-14391FE7F1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F39D0-E886-0049-AAFB-DC2DA755C08D}" type="datetimeFigureOut">
              <a:rPr lang="ru-UA" smtClean="0"/>
              <a:t>25.04.2021</a:t>
            </a:fld>
            <a:endParaRPr lang="ru-UA"/>
          </a:p>
        </p:txBody>
      </p:sp>
      <p:sp>
        <p:nvSpPr>
          <p:cNvPr id="4" name="Нижний колонтитул 3">
            <a:extLst>
              <a:ext uri="{FF2B5EF4-FFF2-40B4-BE49-F238E27FC236}">
                <a16:creationId xmlns:a16="http://schemas.microsoft.com/office/drawing/2014/main" id="{D38CAE4C-71F0-A34A-B64A-5D6E2FE669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5" name="Номер слайда 4">
            <a:extLst>
              <a:ext uri="{FF2B5EF4-FFF2-40B4-BE49-F238E27FC236}">
                <a16:creationId xmlns:a16="http://schemas.microsoft.com/office/drawing/2014/main" id="{2C259BB0-DC0C-6442-AB27-4329ADF95A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82E8E3-7CC4-3642-A4E6-6979B09AFCE6}" type="slidenum">
              <a:rPr lang="ru-UA" smtClean="0"/>
              <a:t>‹#›</a:t>
            </a:fld>
            <a:endParaRPr lang="ru-UA"/>
          </a:p>
        </p:txBody>
      </p:sp>
    </p:spTree>
    <p:extLst>
      <p:ext uri="{BB962C8B-B14F-4D97-AF65-F5344CB8AC3E}">
        <p14:creationId xmlns:p14="http://schemas.microsoft.com/office/powerpoint/2010/main" val="1546158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F8CDA-8FED-3749-A963-A3A9B23B838E}" type="datetimeFigureOut">
              <a:rPr lang="ru-UA" smtClean="0"/>
              <a:t>25.04.2021</a:t>
            </a:fld>
            <a:endParaRPr lang="ru-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31ED9-C247-FB49-9B0A-5D539662117B}" type="slidenum">
              <a:rPr lang="ru-UA" smtClean="0"/>
              <a:t>‹#›</a:t>
            </a:fld>
            <a:endParaRPr lang="ru-UA"/>
          </a:p>
        </p:txBody>
      </p:sp>
    </p:spTree>
    <p:extLst>
      <p:ext uri="{BB962C8B-B14F-4D97-AF65-F5344CB8AC3E}">
        <p14:creationId xmlns:p14="http://schemas.microsoft.com/office/powerpoint/2010/main" val="2051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CD691A-AB3C-8D45-B80B-59CCE73FEFF8}"/>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F29D0CF9-5B28-AC43-93D6-781EE98FFF6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C2A21AE7-794C-5447-9B46-CD51E3608267}"/>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B8F1EC4A-1FF9-3C46-98E2-A91089704504}"/>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85EBF143-67CB-4C48-B2F7-F6F7FC062504}"/>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3919392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95125E-68C1-8348-8CB5-471AC1591201}"/>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38B2AEF7-9BBB-514C-ADF6-FDD7F6A3A51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7CF859CE-6525-524B-8C6A-68633107A26C}"/>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5042760B-9F2B-094C-AE77-424CFDEEE4FA}"/>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3DA0873B-72B3-C74A-A031-354A07E30AF3}"/>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282117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D82EE35-9B05-B34F-9212-43E2D10D7594}"/>
              </a:ext>
            </a:extLst>
          </p:cNvPr>
          <p:cNvSpPr>
            <a:spLocks noGrp="1"/>
          </p:cNvSpPr>
          <p:nvPr>
            <p:ph type="title" orient="vert"/>
          </p:nvPr>
        </p:nvSpPr>
        <p:spPr>
          <a:xfrm>
            <a:off x="6543675" y="365125"/>
            <a:ext cx="1971675"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CF4AFF4B-6C4A-EC45-86E3-15798EBA8CEB}"/>
              </a:ext>
            </a:extLst>
          </p:cNvPr>
          <p:cNvSpPr>
            <a:spLocks noGrp="1"/>
          </p:cNvSpPr>
          <p:nvPr>
            <p:ph type="body" orient="vert" idx="1"/>
          </p:nvPr>
        </p:nvSpPr>
        <p:spPr>
          <a:xfrm>
            <a:off x="628650" y="365125"/>
            <a:ext cx="57626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7D71F6AA-7757-844C-AFC9-5F13F8D0757D}"/>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D8751C87-EDF5-8542-9BD8-356829F40BC8}"/>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08083A1D-DBF2-364D-8C7E-F945F7AB505C}"/>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1472214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AED9CB-43C9-0C46-A083-256153DA8710}"/>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24730CF7-D852-DA43-951C-A250871216EB}"/>
              </a:ext>
            </a:extLst>
          </p:cNvPr>
          <p:cNvSpPr>
            <a:spLocks noGrp="1"/>
          </p:cNvSpPr>
          <p:nvPr>
            <p:ph type="dt" sz="half" idx="10"/>
          </p:nvPr>
        </p:nvSpPr>
        <p:spPr/>
        <p:txBody>
          <a:bodyPr/>
          <a:lstStyle/>
          <a:p>
            <a:fld id="{4D9FFFB4-400D-1240-AB24-6F86C96D4DFB}" type="datetimeFigureOut">
              <a:rPr lang="en-US" smtClean="0"/>
              <a:t>4/25/21</a:t>
            </a:fld>
            <a:endParaRPr lang="en-US" dirty="0"/>
          </a:p>
        </p:txBody>
      </p:sp>
      <p:sp>
        <p:nvSpPr>
          <p:cNvPr id="4" name="Нижний колонтитул 3">
            <a:extLst>
              <a:ext uri="{FF2B5EF4-FFF2-40B4-BE49-F238E27FC236}">
                <a16:creationId xmlns:a16="http://schemas.microsoft.com/office/drawing/2014/main" id="{DC9EEABE-1FA2-AE4E-A798-05BC3D3EF257}"/>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D8DE8E4D-4F0F-B34F-BE55-6BE0D60360E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110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D0F953-7E6D-4548-9482-E598C65400D2}"/>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28475068-8933-1C4B-B096-3B9BD208EF1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6167264C-117D-FE4D-88EE-85218520ADC5}"/>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A2A388A1-14FC-9B46-BFDB-D030AE4B3CD9}"/>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1D7FE6F3-D9A0-E248-B909-2934555B6051}"/>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107648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85DB2E-FD52-3B45-A71E-868CEAD3C5AD}"/>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1E807FD1-98B1-E54F-863A-FDBC4E84F80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51DC4E3E-79F2-AE47-8954-FBD7BB40EA61}"/>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A7F9BE04-9B3B-284E-AED1-7FB21F42EB43}"/>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12B88EA5-F7AC-A54C-9800-54581EECBF4B}"/>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393170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E697FF-0A62-E44B-A7E7-73BAEBA91D60}"/>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C684025A-19F9-304C-B80A-EAD62A67061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C92B2DF-BF4B-FD44-B624-6C03054502AF}"/>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B78A7236-A1D6-064A-9E4C-9481269F22CC}"/>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D0948E04-A609-BE49-B130-1E1A14DD6DA6}"/>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642918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13C03F-4A64-9D4F-8CD8-3CF2AF9A038A}"/>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BE3440C3-B87E-5245-AEE1-209B30CD654A}"/>
              </a:ext>
            </a:extLst>
          </p:cNvPr>
          <p:cNvSpPr>
            <a:spLocks noGrp="1"/>
          </p:cNvSpPr>
          <p:nvPr>
            <p:ph sz="half" idx="1"/>
          </p:nvPr>
        </p:nvSpPr>
        <p:spPr>
          <a:xfrm>
            <a:off x="628650" y="1825625"/>
            <a:ext cx="38671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75F5CFFF-CCA4-4840-BE4F-8B33BC4E5081}"/>
              </a:ext>
            </a:extLst>
          </p:cNvPr>
          <p:cNvSpPr>
            <a:spLocks noGrp="1"/>
          </p:cNvSpPr>
          <p:nvPr>
            <p:ph sz="half" idx="2"/>
          </p:nvPr>
        </p:nvSpPr>
        <p:spPr>
          <a:xfrm>
            <a:off x="4648200" y="1825625"/>
            <a:ext cx="38671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2E696C3C-29FD-6946-8902-5925E11B6882}"/>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1FC66AE1-E159-BE4A-98DB-BF60FB07831F}"/>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8059FA34-13FB-E144-A0CC-BD4BC67FE333}"/>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529203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AF1F50-786F-ED4A-8FD8-9F43AFBC909E}"/>
              </a:ext>
            </a:extLst>
          </p:cNvPr>
          <p:cNvSpPr>
            <a:spLocks noGrp="1"/>
          </p:cNvSpPr>
          <p:nvPr>
            <p:ph type="title"/>
          </p:nvPr>
        </p:nvSpPr>
        <p:spPr>
          <a:xfrm>
            <a:off x="630238" y="365125"/>
            <a:ext cx="78867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B00CDFEA-9279-BA46-B015-E7C8710E238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1786166-32D0-E64C-AE33-272B6A57B7C3}"/>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514BAFFF-58C8-BC43-854D-94ED4E487B1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906293F-3E6F-4441-AAC3-C5F84F00ED35}"/>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72B3AC1B-82F2-EA4E-A190-F3B3E0BB2487}"/>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8" name="Нижний колонтитул 7">
            <a:extLst>
              <a:ext uri="{FF2B5EF4-FFF2-40B4-BE49-F238E27FC236}">
                <a16:creationId xmlns:a16="http://schemas.microsoft.com/office/drawing/2014/main" id="{1B56C348-E559-6042-AD30-841F73E8D8DB}"/>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A90AF3B2-88F6-BE48-B3A7-96CD91F7510D}"/>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270532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0C9760-67EB-A545-BA5A-5FAD7F202160}"/>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D2BD496F-624E-C24E-BF07-F7FFBC4EC996}"/>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4" name="Нижний колонтитул 3">
            <a:extLst>
              <a:ext uri="{FF2B5EF4-FFF2-40B4-BE49-F238E27FC236}">
                <a16:creationId xmlns:a16="http://schemas.microsoft.com/office/drawing/2014/main" id="{A7B26A8C-D9B0-724F-AE06-4EDC851BBA37}"/>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40910DDA-5F3B-D144-9C8F-B89894D78A61}"/>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298926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ABF93FF-1B26-2042-876B-46141AB0B21D}"/>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3" name="Нижний колонтитул 2">
            <a:extLst>
              <a:ext uri="{FF2B5EF4-FFF2-40B4-BE49-F238E27FC236}">
                <a16:creationId xmlns:a16="http://schemas.microsoft.com/office/drawing/2014/main" id="{1CF240AD-E977-3645-AB2E-D424D4358DC6}"/>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C0D4D167-0316-1E49-9737-A7BE7A204170}"/>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341841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E6FF99-4C63-354C-B8F7-C45E7DBFE88C}"/>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5348D29E-95EF-D343-A5DC-3966FE0358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29495A83-7985-FA41-9EE3-1BD167934553}"/>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8782C32F-2783-1F43-99B8-33156493A5D2}"/>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AC58281F-06F8-484C-B33C-6A2620452ECF}"/>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2006074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0268D4-951E-A842-AF3E-B980AB109228}"/>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0C7B725A-670E-EB49-AC05-49F2EFAB25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F80D156A-BF06-D44E-8590-C0225FF2C4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A071EE4-6DFB-624E-BC2E-493C6D5D47C4}"/>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F36CC43C-5EE5-A94E-A627-6702716FA3F6}"/>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957F9C3B-1997-354B-A50C-8F8CB06B3CEE}"/>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282901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06E07D-401B-5241-9E03-690D5E483973}"/>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143656E5-B84B-4841-923C-05C7B8FA530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DA8598F2-C629-4941-B5D2-4C52D34D4E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358CDE5-7B65-EA46-8718-5C1282B47B48}"/>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024986CA-F39D-F34B-AC91-1AD010ECFC36}"/>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72A0E77A-C9D7-5343-A1E2-E403B92DE854}"/>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346947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555F86-83D1-8F42-8D4E-17DD082D241B}"/>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66E57E41-774C-704B-87DA-172E3420C8D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8B444F1A-4E89-9B4E-BFE6-A72E54976A53}"/>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A824C674-799C-7A4E-9AF7-45CDA2E7E921}"/>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19B00CCC-7A78-C249-B28B-49E83D4405D8}"/>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371401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470421C-FF3D-874B-ADBB-FF9CC170D390}"/>
              </a:ext>
            </a:extLst>
          </p:cNvPr>
          <p:cNvSpPr>
            <a:spLocks noGrp="1"/>
          </p:cNvSpPr>
          <p:nvPr>
            <p:ph type="title" orient="vert"/>
          </p:nvPr>
        </p:nvSpPr>
        <p:spPr>
          <a:xfrm>
            <a:off x="6543675" y="365125"/>
            <a:ext cx="1971675"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E68B6A48-6986-734D-8D84-DB3D053ADC29}"/>
              </a:ext>
            </a:extLst>
          </p:cNvPr>
          <p:cNvSpPr>
            <a:spLocks noGrp="1"/>
          </p:cNvSpPr>
          <p:nvPr>
            <p:ph type="body" orient="vert" idx="1"/>
          </p:nvPr>
        </p:nvSpPr>
        <p:spPr>
          <a:xfrm>
            <a:off x="628650" y="365125"/>
            <a:ext cx="57626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97E4BFEC-632C-EF44-987F-4BFCBD834DEA}"/>
              </a:ext>
            </a:extLst>
          </p:cNvPr>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CC4454C9-125B-9743-B785-A85E76BD641A}"/>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07BE560B-3572-C146-AC03-428013F3FEBB}"/>
              </a:ext>
            </a:extLst>
          </p:cNvPr>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66203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AED9CB-43C9-0C46-A083-256153DA8710}"/>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24730CF7-D852-DA43-951C-A250871216EB}"/>
              </a:ext>
            </a:extLst>
          </p:cNvPr>
          <p:cNvSpPr>
            <a:spLocks noGrp="1"/>
          </p:cNvSpPr>
          <p:nvPr>
            <p:ph type="dt" sz="half" idx="10"/>
          </p:nvPr>
        </p:nvSpPr>
        <p:spPr/>
        <p:txBody>
          <a:bodyPr/>
          <a:lstStyle/>
          <a:p>
            <a:fld id="{4D9FFFB4-400D-1240-AB24-6F86C96D4DFB}" type="datetimeFigureOut">
              <a:rPr lang="en-US" smtClean="0"/>
              <a:t>4/25/21</a:t>
            </a:fld>
            <a:endParaRPr lang="en-US" dirty="0"/>
          </a:p>
        </p:txBody>
      </p:sp>
      <p:sp>
        <p:nvSpPr>
          <p:cNvPr id="4" name="Нижний колонтитул 3">
            <a:extLst>
              <a:ext uri="{FF2B5EF4-FFF2-40B4-BE49-F238E27FC236}">
                <a16:creationId xmlns:a16="http://schemas.microsoft.com/office/drawing/2014/main" id="{DC9EEABE-1FA2-AE4E-A798-05BC3D3EF257}"/>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D8DE8E4D-4F0F-B34F-BE55-6BE0D60360E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2804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4"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ru-RU"/>
              <a:t>Образец заголовка</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fld id="{9BAA6F24-E7D6-9244-A3EF-FE0DB799DC86}" type="datetimeFigureOut">
              <a:rPr lang="ru-UA" smtClean="0"/>
              <a:t>25.04.2021</a:t>
            </a:fld>
            <a:endParaRPr lang="ru-UA"/>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endParaRPr lang="ru-UA"/>
          </a:p>
        </p:txBody>
      </p:sp>
      <p:sp>
        <p:nvSpPr>
          <p:cNvPr id="6" name="Slide Number Placeholder 5"/>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39243068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pSp>
        <p:nvGrpSpPr>
          <p:cNvPr id="65" name="Group 64"/>
          <p:cNvGrpSpPr/>
          <p:nvPr/>
        </p:nvGrpSpPr>
        <p:grpSpPr>
          <a:xfrm>
            <a:off x="-286226" y="0"/>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8" cy="2464952"/>
          </a:xfrm>
        </p:spPr>
        <p:txBody>
          <a:bodyPr/>
          <a:lstStyle>
            <a:lvl1pPr>
              <a:defRPr>
                <a:solidFill>
                  <a:srgbClr val="FFFEFF"/>
                </a:solidFill>
              </a:defRPr>
            </a:lvl1pPr>
          </a:lstStyle>
          <a:p>
            <a:r>
              <a:rPr lang="ru-RU"/>
              <a:t>Образец заголовка</a:t>
            </a:r>
            <a:endParaRPr lang="en-US" dirty="0"/>
          </a:p>
        </p:txBody>
      </p:sp>
      <p:sp>
        <p:nvSpPr>
          <p:cNvPr id="3" name="Content Placeholder 2"/>
          <p:cNvSpPr>
            <a:spLocks noGrp="1"/>
          </p:cNvSpPr>
          <p:nvPr>
            <p:ph idx="1"/>
          </p:nvPr>
        </p:nvSpPr>
        <p:spPr>
          <a:xfrm>
            <a:off x="4415687" y="803186"/>
            <a:ext cx="4091410" cy="5248622"/>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503463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rgbClr val="FFFEFF"/>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rgbClr val="FFFE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endParaRPr lang="ru-UA"/>
          </a:p>
        </p:txBody>
      </p:sp>
      <p:sp>
        <p:nvSpPr>
          <p:cNvPr id="6" name="Slide Number Placeholder 5"/>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455250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41" name="Group 40"/>
          <p:cNvGrpSpPr/>
          <p:nvPr/>
        </p:nvGrpSpPr>
        <p:grpSpPr>
          <a:xfrm>
            <a:off x="-286226" y="0"/>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068"/>
            <a:ext cx="3122163" cy="2459808"/>
          </a:xfrm>
        </p:spPr>
        <p:txBody>
          <a:bodyPr lIns="91440" tIns="91440" rIns="91440" bIns="91440"/>
          <a:lstStyle>
            <a:lvl1pPr>
              <a:defRPr>
                <a:solidFill>
                  <a:srgbClr val="FFFEFF"/>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420283" y="3585104"/>
            <a:ext cx="4094404" cy="247064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6" name="Footer Placeholder 5"/>
          <p:cNvSpPr>
            <a:spLocks noGrp="1"/>
          </p:cNvSpPr>
          <p:nvPr>
            <p:ph type="ftr" sz="quarter" idx="11"/>
          </p:nvPr>
        </p:nvSpPr>
        <p:spPr>
          <a:xfrm>
            <a:off x="640080" y="6227064"/>
            <a:ext cx="7854696" cy="320040"/>
          </a:xfrm>
        </p:spPr>
        <p:txBody>
          <a:bodyPr/>
          <a:lstStyle/>
          <a:p>
            <a:endParaRPr lang="ru-UA"/>
          </a:p>
        </p:txBody>
      </p:sp>
      <p:sp>
        <p:nvSpPr>
          <p:cNvPr id="7" name="Slide Number Placeholder 6"/>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674755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38" name="Group 37"/>
          <p:cNvGrpSpPr/>
          <p:nvPr/>
        </p:nvGrpSpPr>
        <p:grpSpPr>
          <a:xfrm>
            <a:off x="-286226" y="0"/>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848"/>
            <a:ext cx="3122163" cy="2459028"/>
          </a:xfrm>
        </p:spPr>
        <p:txBody>
          <a:bodyPr lIns="91440" tIns="91440" rIns="91440" bIns="91440"/>
          <a:lstStyle>
            <a:lvl1pPr>
              <a:defRPr>
                <a:solidFill>
                  <a:srgbClr val="FFFEFF"/>
                </a:solidFill>
              </a:defRPr>
            </a:lvl1pPr>
          </a:lstStyle>
          <a:p>
            <a:r>
              <a:rPr lang="ru-RU"/>
              <a:t>Образец заголовка</a:t>
            </a:r>
            <a:endParaRPr lang="en-US" dirty="0"/>
          </a:p>
        </p:txBody>
      </p:sp>
      <p:sp>
        <p:nvSpPr>
          <p:cNvPr id="3" name="Text Placeholder 2"/>
          <p:cNvSpPr>
            <a:spLocks noGrp="1"/>
          </p:cNvSpPr>
          <p:nvPr>
            <p:ph type="body" idx="1"/>
          </p:nvPr>
        </p:nvSpPr>
        <p:spPr>
          <a:xfrm>
            <a:off x="4706612" y="802200"/>
            <a:ext cx="3805123"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4706636" y="1487999"/>
            <a:ext cx="3804674" cy="17753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95010" y="3585518"/>
            <a:ext cx="3819675"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95010" y="4270332"/>
            <a:ext cx="3819675" cy="17854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8" name="Footer Placeholder 7"/>
          <p:cNvSpPr>
            <a:spLocks noGrp="1"/>
          </p:cNvSpPr>
          <p:nvPr>
            <p:ph type="ftr" sz="quarter" idx="11"/>
          </p:nvPr>
        </p:nvSpPr>
        <p:spPr>
          <a:xfrm>
            <a:off x="640080" y="6227064"/>
            <a:ext cx="7854696" cy="320040"/>
          </a:xfrm>
        </p:spPr>
        <p:txBody>
          <a:bodyPr/>
          <a:lstStyle/>
          <a:p>
            <a:endParaRPr lang="ru-UA"/>
          </a:p>
        </p:txBody>
      </p:sp>
      <p:sp>
        <p:nvSpPr>
          <p:cNvPr id="9" name="Slide Number Placeholder 8"/>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21073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EE2702-DB4B-9A43-962D-516364582E98}"/>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8F34372E-116C-2D4E-A085-855BC7A31C3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3F07C85-672F-7746-AF63-18CADBA66AEF}"/>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38DDF0DF-F46B-F942-AE47-6309653708EE}"/>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04D085B3-FC07-1149-8ACE-6F28AABBE90C}"/>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686400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BAA6F24-E7D6-9244-A3EF-FE0DB799DC86}" type="datetimeFigureOut">
              <a:rPr lang="ru-UA" smtClean="0"/>
              <a:t>25.04.2021</a:t>
            </a:fld>
            <a:endParaRPr lang="ru-UA"/>
          </a:p>
        </p:txBody>
      </p:sp>
      <p:sp>
        <p:nvSpPr>
          <p:cNvPr id="4" name="Footer Placeholder 3"/>
          <p:cNvSpPr>
            <a:spLocks noGrp="1"/>
          </p:cNvSpPr>
          <p:nvPr>
            <p:ph type="ftr" sz="quarter" idx="11"/>
          </p:nvPr>
        </p:nvSpPr>
        <p:spPr>
          <a:xfrm>
            <a:off x="640080" y="6227064"/>
            <a:ext cx="7854696" cy="320040"/>
          </a:xfrm>
        </p:spPr>
        <p:txBody>
          <a:bodyPr/>
          <a:lstStyle/>
          <a:p>
            <a:endParaRPr lang="ru-UA"/>
          </a:p>
        </p:txBody>
      </p:sp>
      <p:sp>
        <p:nvSpPr>
          <p:cNvPr id="5" name="Slide Number Placeholder 4"/>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565724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3" name="Footer Placeholder 2"/>
          <p:cNvSpPr>
            <a:spLocks noGrp="1"/>
          </p:cNvSpPr>
          <p:nvPr>
            <p:ph type="ftr" sz="quarter" idx="11"/>
          </p:nvPr>
        </p:nvSpPr>
        <p:spPr>
          <a:xfrm>
            <a:off x="640080" y="6227064"/>
            <a:ext cx="7854696" cy="320040"/>
          </a:xfrm>
        </p:spPr>
        <p:txBody>
          <a:bodyPr/>
          <a:lstStyle/>
          <a:p>
            <a:endParaRPr lang="ru-UA"/>
          </a:p>
        </p:txBody>
      </p:sp>
      <p:sp>
        <p:nvSpPr>
          <p:cNvPr id="4" name="Slide Number Placeholder 3"/>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2834676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1225399"/>
          </a:xfrm>
        </p:spPr>
        <p:txBody>
          <a:bodyPr bIns="0" anchor="b">
            <a:noAutofit/>
          </a:bodyPr>
          <a:lstStyle>
            <a:lvl1pPr algn="ctr">
              <a:defRPr sz="2800">
                <a:solidFill>
                  <a:srgbClr val="FFFEFF"/>
                </a:solidFill>
              </a:defRPr>
            </a:lvl1pPr>
          </a:lstStyle>
          <a:p>
            <a:r>
              <a:rPr lang="ru-RU"/>
              <a:t>Образец заголовка</a:t>
            </a:r>
            <a:endParaRPr lang="en-US" dirty="0"/>
          </a:p>
        </p:txBody>
      </p:sp>
      <p:sp>
        <p:nvSpPr>
          <p:cNvPr id="3" name="Content Placeholder 2"/>
          <p:cNvSpPr>
            <a:spLocks noGrp="1"/>
          </p:cNvSpPr>
          <p:nvPr>
            <p:ph idx="1"/>
          </p:nvPr>
        </p:nvSpPr>
        <p:spPr>
          <a:xfrm>
            <a:off x="4415686" y="801390"/>
            <a:ext cx="4095643" cy="524949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9BAA6F24-E7D6-9244-A3EF-FE0DB799DC86}" type="datetimeFigureOut">
              <a:rPr lang="ru-UA" smtClean="0"/>
              <a:t>25.04.2021</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3623681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429" name="Group 428"/>
          <p:cNvGrpSpPr/>
          <p:nvPr/>
        </p:nvGrpSpPr>
        <p:grpSpPr>
          <a:xfrm>
            <a:off x="0"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2" name="Title 1"/>
          <p:cNvSpPr>
            <a:spLocks noGrp="1"/>
          </p:cNvSpPr>
          <p:nvPr>
            <p:ph type="title"/>
          </p:nvPr>
        </p:nvSpPr>
        <p:spPr>
          <a:xfrm>
            <a:off x="723585" y="2336402"/>
            <a:ext cx="4197666" cy="1265539"/>
          </a:xfrm>
        </p:spPr>
        <p:txBody>
          <a:bodyPr bIns="0" anchor="b">
            <a:normAutofit/>
          </a:bodyPr>
          <a:lstStyle>
            <a:lvl1pPr>
              <a:defRPr sz="3200">
                <a:solidFill>
                  <a:srgbClr val="FFFE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722314" y="3601941"/>
            <a:ext cx="4199254" cy="1214535"/>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6" name="Footer Placeholder 5"/>
          <p:cNvSpPr>
            <a:spLocks noGrp="1"/>
          </p:cNvSpPr>
          <p:nvPr>
            <p:ph type="ftr" sz="quarter" idx="11"/>
          </p:nvPr>
        </p:nvSpPr>
        <p:spPr>
          <a:xfrm>
            <a:off x="640080" y="6227064"/>
            <a:ext cx="4358641" cy="320040"/>
          </a:xfrm>
        </p:spPr>
        <p:txBody>
          <a:bodyPr/>
          <a:lstStyle/>
          <a:p>
            <a:endParaRPr lang="ru-UA"/>
          </a:p>
        </p:txBody>
      </p:sp>
      <p:sp>
        <p:nvSpPr>
          <p:cNvPr id="7" name="Slide Number Placeholder 6"/>
          <p:cNvSpPr>
            <a:spLocks noGrp="1"/>
          </p:cNvSpPr>
          <p:nvPr>
            <p:ph type="sldNum" sz="quarter" idx="12"/>
          </p:nvPr>
        </p:nvSpPr>
        <p:spPr>
          <a:xfrm>
            <a:off x="4315463"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768662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85" name="Group 84"/>
          <p:cNvGrpSpPr/>
          <p:nvPr/>
        </p:nvGrpSpPr>
        <p:grpSpPr>
          <a:xfrm>
            <a:off x="-286226" y="0"/>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6" y="2349926"/>
            <a:ext cx="3113815" cy="2472774"/>
          </a:xfrm>
        </p:spPr>
        <p:txBody>
          <a:bodyPr/>
          <a:lstStyle>
            <a:lvl1pPr>
              <a:defRPr>
                <a:solidFill>
                  <a:srgbClr val="FFFEFF"/>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415686" y="794719"/>
            <a:ext cx="4095643" cy="52570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BAA6F24-E7D6-9244-A3EF-FE0DB799DC86}" type="datetimeFigureOut">
              <a:rPr lang="ru-UA" smtClean="0"/>
              <a:t>25.04.2021</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860281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51" name="Group 50"/>
          <p:cNvGrpSpPr/>
          <p:nvPr/>
        </p:nvGrpSpPr>
        <p:grpSpPr>
          <a:xfrm flipH="1">
            <a:off x="0" y="0"/>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4"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09" y="2349924"/>
            <a:ext cx="3112047" cy="2464951"/>
          </a:xfrm>
        </p:spPr>
        <p:txBody>
          <a:bodyPr vert="eaVert"/>
          <a:lstStyle>
            <a:lvl1pPr algn="l">
              <a:lnSpc>
                <a:spcPct val="80000"/>
              </a:lnSpc>
              <a:defRPr>
                <a:solidFill>
                  <a:srgbClr val="FFFEFF"/>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643258" y="802808"/>
            <a:ext cx="4118291" cy="525480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640080" y="320040"/>
            <a:ext cx="2743200" cy="320040"/>
          </a:xfrm>
        </p:spPr>
        <p:txBody>
          <a:bodyPr/>
          <a:lstStyle/>
          <a:p>
            <a:fld id="{9BAA6F24-E7D6-9244-A3EF-FE0DB799DC86}" type="datetimeFigureOut">
              <a:rPr lang="ru-UA" smtClean="0"/>
              <a:t>25.04.2021</a:t>
            </a:fld>
            <a:endParaRPr lang="ru-UA"/>
          </a:p>
        </p:txBody>
      </p:sp>
      <p:sp>
        <p:nvSpPr>
          <p:cNvPr id="5" name="Footer Placeholder 4"/>
          <p:cNvSpPr>
            <a:spLocks noGrp="1"/>
          </p:cNvSpPr>
          <p:nvPr>
            <p:ph type="ftr" sz="quarter" idx="11"/>
          </p:nvPr>
        </p:nvSpPr>
        <p:spPr>
          <a:xfrm>
            <a:off x="640080" y="6227064"/>
            <a:ext cx="7854696" cy="320040"/>
          </a:xfrm>
        </p:spPr>
        <p:txBody>
          <a:bodyPr/>
          <a:lstStyle/>
          <a:p>
            <a:endParaRPr lang="ru-UA"/>
          </a:p>
        </p:txBody>
      </p:sp>
      <p:sp>
        <p:nvSpPr>
          <p:cNvPr id="6" name="Slide Number Placeholder 5"/>
          <p:cNvSpPr>
            <a:spLocks noGrp="1"/>
          </p:cNvSpPr>
          <p:nvPr>
            <p:ph type="sldNum" sz="quarter" idx="12"/>
          </p:nvPr>
        </p:nvSpPr>
        <p:spPr>
          <a:xfrm>
            <a:off x="7808976" y="320040"/>
            <a:ext cx="685800" cy="320040"/>
          </a:xfrm>
        </p:spPr>
        <p:txBody>
          <a:bodyPr/>
          <a:lstStyle/>
          <a:p>
            <a:fld id="{02A456E8-7850-0145-95D2-737C644E0FD9}" type="slidenum">
              <a:rPr lang="ru-UA" smtClean="0"/>
              <a:t>‹#›</a:t>
            </a:fld>
            <a:endParaRPr lang="ru-UA"/>
          </a:p>
        </p:txBody>
      </p:sp>
    </p:spTree>
    <p:extLst>
      <p:ext uri="{BB962C8B-B14F-4D97-AF65-F5344CB8AC3E}">
        <p14:creationId xmlns:p14="http://schemas.microsoft.com/office/powerpoint/2010/main" val="1145076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AED9CB-43C9-0C46-A083-256153DA8710}"/>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24730CF7-D852-DA43-951C-A250871216EB}"/>
              </a:ext>
            </a:extLst>
          </p:cNvPr>
          <p:cNvSpPr>
            <a:spLocks noGrp="1"/>
          </p:cNvSpPr>
          <p:nvPr>
            <p:ph type="dt" sz="half" idx="10"/>
          </p:nvPr>
        </p:nvSpPr>
        <p:spPr/>
        <p:txBody>
          <a:bodyPr/>
          <a:lstStyle/>
          <a:p>
            <a:fld id="{4D9FFFB4-400D-1240-AB24-6F86C96D4DFB}" type="datetimeFigureOut">
              <a:rPr lang="en-US" smtClean="0"/>
              <a:t>4/25/21</a:t>
            </a:fld>
            <a:endParaRPr lang="en-US" dirty="0"/>
          </a:p>
        </p:txBody>
      </p:sp>
      <p:sp>
        <p:nvSpPr>
          <p:cNvPr id="4" name="Нижний колонтитул 3">
            <a:extLst>
              <a:ext uri="{FF2B5EF4-FFF2-40B4-BE49-F238E27FC236}">
                <a16:creationId xmlns:a16="http://schemas.microsoft.com/office/drawing/2014/main" id="{DC9EEABE-1FA2-AE4E-A798-05BC3D3EF257}"/>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D8DE8E4D-4F0F-B34F-BE55-6BE0D60360E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561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4C44E0-6BBE-5B4C-B7FE-0946E63078C3}"/>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4D7D0773-0AE1-5347-ADC6-30C4AF9F7E94}"/>
              </a:ext>
            </a:extLst>
          </p:cNvPr>
          <p:cNvSpPr>
            <a:spLocks noGrp="1"/>
          </p:cNvSpPr>
          <p:nvPr>
            <p:ph sz="half" idx="1"/>
          </p:nvPr>
        </p:nvSpPr>
        <p:spPr>
          <a:xfrm>
            <a:off x="628650" y="1825625"/>
            <a:ext cx="38671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8701694D-468B-C14A-9CAB-14165A23D65A}"/>
              </a:ext>
            </a:extLst>
          </p:cNvPr>
          <p:cNvSpPr>
            <a:spLocks noGrp="1"/>
          </p:cNvSpPr>
          <p:nvPr>
            <p:ph sz="half" idx="2"/>
          </p:nvPr>
        </p:nvSpPr>
        <p:spPr>
          <a:xfrm>
            <a:off x="4648200" y="1825625"/>
            <a:ext cx="386715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44288A3D-01AD-3D4C-85CC-81551B0BDBA9}"/>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C4E9905D-30E5-BF48-B4BB-54A8CB532776}"/>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B701913F-BA89-184C-AA97-6175CAC2C30F}"/>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53327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BB35B-1B1B-0947-AE0F-25268AD49D42}"/>
              </a:ext>
            </a:extLst>
          </p:cNvPr>
          <p:cNvSpPr>
            <a:spLocks noGrp="1"/>
          </p:cNvSpPr>
          <p:nvPr>
            <p:ph type="title"/>
          </p:nvPr>
        </p:nvSpPr>
        <p:spPr>
          <a:xfrm>
            <a:off x="630238" y="365125"/>
            <a:ext cx="78867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B90B480D-2E45-AC47-A7A6-15DD33214A0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3E06370-8D17-E347-B840-6DA34F62CE1C}"/>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FBE168BE-44D0-4C4F-AA60-AE496A6774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89369F2-0601-DD41-AE3B-C74558022F07}"/>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63CC448C-CCCE-EC43-89B6-4B3151494C11}"/>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8" name="Нижний колонтитул 7">
            <a:extLst>
              <a:ext uri="{FF2B5EF4-FFF2-40B4-BE49-F238E27FC236}">
                <a16:creationId xmlns:a16="http://schemas.microsoft.com/office/drawing/2014/main" id="{80A7482E-BFC5-4D49-B2DD-19B9492613A2}"/>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8CA218FC-9634-CA48-9B4C-B74A870C3D10}"/>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360401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289637-B92E-1C49-ACCE-9ECDA05362B7}"/>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A6FD42E0-F8C5-E144-AD04-1A1E79628B2D}"/>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4" name="Нижний колонтитул 3">
            <a:extLst>
              <a:ext uri="{FF2B5EF4-FFF2-40B4-BE49-F238E27FC236}">
                <a16:creationId xmlns:a16="http://schemas.microsoft.com/office/drawing/2014/main" id="{A4F7920B-E7A9-9341-AFB9-A791D5334393}"/>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2AA7FE5E-E879-784F-B547-14C56B4FEB64}"/>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131666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A671D56-D506-7741-9F19-9CB202E0D7DD}"/>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3" name="Нижний колонтитул 2">
            <a:extLst>
              <a:ext uri="{FF2B5EF4-FFF2-40B4-BE49-F238E27FC236}">
                <a16:creationId xmlns:a16="http://schemas.microsoft.com/office/drawing/2014/main" id="{811D24CE-1A04-E54C-9814-5A6655D4F977}"/>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786B192D-743A-914B-8258-7EB734DBCF0A}"/>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142380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F559E2-08D8-934A-84DA-E302B84F620A}"/>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3A54CA0C-12E7-C94B-9DCD-5922EAFFBB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6CB62B15-947F-4E4E-A51E-D20E5A0C6AC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6059469-FDB5-004D-8509-308CAFDDAD27}"/>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AB9E88DC-185A-3848-994B-91C91F323DD4}"/>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C234D003-60D2-2D48-B8F1-44771B0BECD7}"/>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108446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BDF1D5-2638-FF44-9891-84E43793E8D7}"/>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08314C60-3A24-804A-91DE-E947BDF0A65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9D12F73F-2592-594B-9C92-8BAA2BF676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BE8E223-BC50-4641-8FD9-4247A70FFCE0}"/>
              </a:ext>
            </a:extLst>
          </p:cNvPr>
          <p:cNvSpPr>
            <a:spLocks noGrp="1"/>
          </p:cNvSpPr>
          <p:nvPr>
            <p:ph type="dt" sz="half" idx="10"/>
          </p:nvPr>
        </p:nvSpPr>
        <p:spPr/>
        <p:txBody>
          <a:bodyPr/>
          <a:lstStyle/>
          <a:p>
            <a:fld id="{472F71DD-337E-7340-8A4F-D0A68BA519E8}" type="datetimeFigureOut">
              <a:rPr lang="ru-UA" smtClean="0"/>
              <a:t>25.04.2021</a:t>
            </a:fld>
            <a:endParaRPr lang="ru-UA"/>
          </a:p>
        </p:txBody>
      </p:sp>
      <p:sp>
        <p:nvSpPr>
          <p:cNvPr id="6" name="Нижний колонтитул 5">
            <a:extLst>
              <a:ext uri="{FF2B5EF4-FFF2-40B4-BE49-F238E27FC236}">
                <a16:creationId xmlns:a16="http://schemas.microsoft.com/office/drawing/2014/main" id="{87382D9E-61B2-5345-869F-13DB651B465D}"/>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F03771D3-0AC7-E942-A666-14687DB5162E}"/>
              </a:ext>
            </a:extLst>
          </p:cNvPr>
          <p:cNvSpPr>
            <a:spLocks noGrp="1"/>
          </p:cNvSpPr>
          <p:nvPr>
            <p:ph type="sldNum" sz="quarter" idx="12"/>
          </p:nvPr>
        </p:nvSpPr>
        <p:spPr/>
        <p:txBody>
          <a:bodyPr/>
          <a:lstStyle/>
          <a:p>
            <a:fld id="{7884370C-7955-7244-A65C-843F4E3DFE65}" type="slidenum">
              <a:rPr lang="ru-UA" smtClean="0"/>
              <a:t>‹#›</a:t>
            </a:fld>
            <a:endParaRPr lang="ru-UA"/>
          </a:p>
        </p:txBody>
      </p:sp>
    </p:spTree>
    <p:extLst>
      <p:ext uri="{BB962C8B-B14F-4D97-AF65-F5344CB8AC3E}">
        <p14:creationId xmlns:p14="http://schemas.microsoft.com/office/powerpoint/2010/main" val="102670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62673-6FD1-4F47-90E8-4B6312348D2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05B1B35C-F1B5-0F4F-A4E3-D9F8156BB27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DF1F3534-3391-154F-A16A-085704A6202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F71DD-337E-7340-8A4F-D0A68BA519E8}"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E26B3E3B-9329-F94A-9B6B-C82096CD2E7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DD5DC21E-EC04-5D4A-BD1F-7B3E768F9CF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4370C-7955-7244-A65C-843F4E3DFE65}" type="slidenum">
              <a:rPr lang="ru-UA" smtClean="0"/>
              <a:t>‹#›</a:t>
            </a:fld>
            <a:endParaRPr lang="ru-UA"/>
          </a:p>
        </p:txBody>
      </p:sp>
    </p:spTree>
    <p:extLst>
      <p:ext uri="{BB962C8B-B14F-4D97-AF65-F5344CB8AC3E}">
        <p14:creationId xmlns:p14="http://schemas.microsoft.com/office/powerpoint/2010/main" val="29355875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F51D96-76AB-694C-B7AE-6BAD21CB2DB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8E3C5C62-E965-424C-8471-A79D990037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2A8F4CE8-8911-CA40-A8BB-7542BF12CC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A6F24-E7D6-9244-A3EF-FE0DB799DC86}" type="datetimeFigureOut">
              <a:rPr lang="ru-UA" smtClean="0"/>
              <a:t>25.04.2021</a:t>
            </a:fld>
            <a:endParaRPr lang="ru-UA"/>
          </a:p>
        </p:txBody>
      </p:sp>
      <p:sp>
        <p:nvSpPr>
          <p:cNvPr id="5" name="Нижний колонтитул 4">
            <a:extLst>
              <a:ext uri="{FF2B5EF4-FFF2-40B4-BE49-F238E27FC236}">
                <a16:creationId xmlns:a16="http://schemas.microsoft.com/office/drawing/2014/main" id="{8833BD55-1B01-E64A-9FCE-07A552E3B6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ECC4CF45-9373-7547-96EA-9F53EF3FCB9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456E8-7850-0145-95D2-737C644E0FD9}" type="slidenum">
              <a:rPr lang="ru-UA" smtClean="0"/>
              <a:t>‹#›</a:t>
            </a:fld>
            <a:endParaRPr lang="ru-UA"/>
          </a:p>
        </p:txBody>
      </p:sp>
    </p:spTree>
    <p:extLst>
      <p:ext uri="{BB962C8B-B14F-4D97-AF65-F5344CB8AC3E}">
        <p14:creationId xmlns:p14="http://schemas.microsoft.com/office/powerpoint/2010/main" val="19614095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72F71DD-337E-7340-8A4F-D0A68BA519E8}" type="datetimeFigureOut">
              <a:rPr lang="ru-UA" smtClean="0"/>
              <a:t>25.04.2021</a:t>
            </a:fld>
            <a:endParaRPr lang="ru-UA"/>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ru-UA"/>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7884370C-7955-7244-A65C-843F4E3DFE65}" type="slidenum">
              <a:rPr lang="ru-UA" smtClean="0"/>
              <a:t>‹#›</a:t>
            </a:fld>
            <a:endParaRPr lang="ru-UA"/>
          </a:p>
        </p:txBody>
      </p:sp>
    </p:spTree>
    <p:extLst>
      <p:ext uri="{BB962C8B-B14F-4D97-AF65-F5344CB8AC3E}">
        <p14:creationId xmlns:p14="http://schemas.microsoft.com/office/powerpoint/2010/main" val="251778673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2.tiff"/><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tiff"/><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png"/><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7.jpeg"/><Relationship Id="rId1" Type="http://schemas.openxmlformats.org/officeDocument/2006/relationships/slideLayout" Target="../slideLayouts/slideLayout31.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7.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jpeg"/><Relationship Id="rId1" Type="http://schemas.openxmlformats.org/officeDocument/2006/relationships/slideLayout" Target="../slideLayouts/slideLayout36.xml"/><Relationship Id="rId5" Type="http://schemas.openxmlformats.org/officeDocument/2006/relationships/image" Target="../media/image72.jpeg"/><Relationship Id="rId4" Type="http://schemas.openxmlformats.org/officeDocument/2006/relationships/image" Target="../media/image71.gif"/></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3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3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2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3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9.png"/><Relationship Id="rId1" Type="http://schemas.openxmlformats.org/officeDocument/2006/relationships/slideLayout" Target="../slideLayouts/slideLayout31.xml"/><Relationship Id="rId5" Type="http://schemas.openxmlformats.org/officeDocument/2006/relationships/image" Target="../media/image100.pn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2.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png"/><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1.xml"/><Relationship Id="rId5" Type="http://schemas.openxmlformats.org/officeDocument/2006/relationships/image" Target="../media/image108.jpeg"/><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31.xml"/><Relationship Id="rId5" Type="http://schemas.openxmlformats.org/officeDocument/2006/relationships/image" Target="../media/image112.jpeg"/><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3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tiff"/><Relationship Id="rId1" Type="http://schemas.openxmlformats.org/officeDocument/2006/relationships/slideLayout" Target="../slideLayouts/slideLayout3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3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3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D6F7C36B-CFA9-9641-9805-84DF548BA062}"/>
              </a:ext>
            </a:extLst>
          </p:cNvPr>
          <p:cNvSpPr/>
          <p:nvPr/>
        </p:nvSpPr>
        <p:spPr>
          <a:xfrm>
            <a:off x="1676464" y="3429000"/>
            <a:ext cx="6365488" cy="1569660"/>
          </a:xfrm>
          <a:prstGeom prst="rect">
            <a:avLst/>
          </a:prstGeom>
        </p:spPr>
        <p:txBody>
          <a:bodyPr wrap="square">
            <a:spAutoFit/>
          </a:bodyPr>
          <a:lstStyle/>
          <a:p>
            <a:pPr algn="ctr"/>
            <a:r>
              <a:rPr lang="ru-RU" sz="3200" b="1" dirty="0">
                <a:solidFill>
                  <a:srgbClr val="C00000"/>
                </a:solidFill>
                <a:latin typeface="Times New Roman" panose="02020603050405020304" pitchFamily="18" charset="0"/>
                <a:cs typeface="Times New Roman" panose="02020603050405020304" pitchFamily="18" charset="0"/>
              </a:rPr>
              <a:t>Радіоційне </a:t>
            </a:r>
            <a:r>
              <a:rPr lang="ru-RU" sz="3200" b="1" dirty="0" err="1">
                <a:solidFill>
                  <a:srgbClr val="C00000"/>
                </a:solidFill>
                <a:latin typeface="Times New Roman" panose="02020603050405020304" pitchFamily="18" charset="0"/>
                <a:cs typeface="Times New Roman" panose="02020603050405020304" pitchFamily="18" charset="0"/>
              </a:rPr>
              <a:t>забруднення</a:t>
            </a:r>
            <a:r>
              <a:rPr lang="ru-RU" sz="3200" b="1" dirty="0">
                <a:solidFill>
                  <a:srgbClr val="C00000"/>
                </a:solidFill>
                <a:latin typeface="Times New Roman" panose="02020603050405020304" pitchFamily="18" charset="0"/>
                <a:cs typeface="Times New Roman" panose="02020603050405020304" pitchFamily="18" charset="0"/>
              </a:rPr>
              <a:t> </a:t>
            </a:r>
            <a:r>
              <a:rPr lang="ru-RU" sz="3200" b="1" dirty="0" err="1">
                <a:solidFill>
                  <a:srgbClr val="C00000"/>
                </a:solidFill>
                <a:latin typeface="Times New Roman" panose="02020603050405020304" pitchFamily="18" charset="0"/>
                <a:cs typeface="Times New Roman" panose="02020603050405020304" pitchFamily="18" charset="0"/>
              </a:rPr>
              <a:t>навколішнього</a:t>
            </a:r>
            <a:r>
              <a:rPr lang="ru-RU" sz="3200" b="1" dirty="0">
                <a:solidFill>
                  <a:srgbClr val="C00000"/>
                </a:solidFill>
                <a:latin typeface="Times New Roman" panose="02020603050405020304" pitchFamily="18" charset="0"/>
                <a:cs typeface="Times New Roman" panose="02020603050405020304" pitchFamily="18" charset="0"/>
              </a:rPr>
              <a:t> </a:t>
            </a:r>
            <a:r>
              <a:rPr lang="ru-RU" sz="3200" b="1" dirty="0" err="1">
                <a:solidFill>
                  <a:srgbClr val="C00000"/>
                </a:solidFill>
                <a:latin typeface="Times New Roman" panose="02020603050405020304" pitchFamily="18" charset="0"/>
                <a:cs typeface="Times New Roman" panose="02020603050405020304" pitchFamily="18" charset="0"/>
              </a:rPr>
              <a:t>середовища</a:t>
            </a:r>
            <a:r>
              <a:rPr lang="ru-RU" sz="3200" b="1" dirty="0">
                <a:solidFill>
                  <a:srgbClr val="C00000"/>
                </a:solidFill>
                <a:latin typeface="Times New Roman" panose="02020603050405020304" pitchFamily="18" charset="0"/>
                <a:cs typeface="Times New Roman" panose="02020603050405020304" pitchFamily="18" charset="0"/>
              </a:rPr>
              <a:t> та </a:t>
            </a:r>
            <a:r>
              <a:rPr lang="ru-RU" sz="3200" b="1" dirty="0" err="1">
                <a:solidFill>
                  <a:srgbClr val="C00000"/>
                </a:solidFill>
                <a:latin typeface="Times New Roman" panose="02020603050405020304" pitchFamily="18" charset="0"/>
                <a:cs typeface="Times New Roman" panose="02020603050405020304" pitchFamily="18" charset="0"/>
              </a:rPr>
              <a:t>його</a:t>
            </a:r>
            <a:r>
              <a:rPr lang="ru-RU" sz="3200" b="1" dirty="0">
                <a:solidFill>
                  <a:srgbClr val="C00000"/>
                </a:solidFill>
                <a:latin typeface="Times New Roman" panose="02020603050405020304" pitchFamily="18" charset="0"/>
                <a:cs typeface="Times New Roman" panose="02020603050405020304" pitchFamily="18" charset="0"/>
              </a:rPr>
              <a:t> </a:t>
            </a:r>
            <a:r>
              <a:rPr lang="ru-RU" sz="3200" b="1" dirty="0" err="1">
                <a:solidFill>
                  <a:srgbClr val="C00000"/>
                </a:solidFill>
                <a:latin typeface="Times New Roman" panose="02020603050405020304" pitchFamily="18" charset="0"/>
                <a:cs typeface="Times New Roman" panose="02020603050405020304" pitchFamily="18" charset="0"/>
              </a:rPr>
              <a:t>вплив</a:t>
            </a:r>
            <a:r>
              <a:rPr lang="ru-RU" sz="3200" b="1" dirty="0">
                <a:solidFill>
                  <a:srgbClr val="C00000"/>
                </a:solidFill>
                <a:latin typeface="Times New Roman" panose="02020603050405020304" pitchFamily="18" charset="0"/>
                <a:cs typeface="Times New Roman" panose="02020603050405020304" pitchFamily="18" charset="0"/>
              </a:rPr>
              <a:t> на організм </a:t>
            </a:r>
            <a:r>
              <a:rPr lang="ru-RU" sz="3200" b="1" dirty="0" err="1">
                <a:solidFill>
                  <a:srgbClr val="C00000"/>
                </a:solidFill>
                <a:latin typeface="Times New Roman" panose="02020603050405020304" pitchFamily="18" charset="0"/>
                <a:cs typeface="Times New Roman" panose="02020603050405020304" pitchFamily="18" charset="0"/>
              </a:rPr>
              <a:t>людини</a:t>
            </a:r>
            <a:endParaRPr lang="ru-RU" sz="3200" b="1" i="0" u="none" strike="noStrike" dirty="0">
              <a:solidFill>
                <a:srgbClr val="C00000"/>
              </a:solidFill>
              <a:effectLst/>
              <a:latin typeface="Times New Roman" panose="02020603050405020304" pitchFamily="18" charset="0"/>
              <a:cs typeface="Times New Roman" panose="02020603050405020304" pitchFamily="18" charset="0"/>
            </a:endParaRPr>
          </a:p>
        </p:txBody>
      </p:sp>
      <p:pic>
        <p:nvPicPr>
          <p:cNvPr id="6" name="Picture 3" descr="znak-radiaciya">
            <a:extLst>
              <a:ext uri="{FF2B5EF4-FFF2-40B4-BE49-F238E27FC236}">
                <a16:creationId xmlns:a16="http://schemas.microsoft.com/office/drawing/2014/main" id="{CA35F448-E691-7841-9563-8B0189AB7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1" y="774734"/>
            <a:ext cx="205263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Как радиация действует на организм? | DeeaFilm - YouTube">
            <a:extLst>
              <a:ext uri="{FF2B5EF4-FFF2-40B4-BE49-F238E27FC236}">
                <a16:creationId xmlns:a16="http://schemas.microsoft.com/office/drawing/2014/main" id="{537882D8-4C34-EE43-84F9-F6A59D83BCD6}"/>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b="24802"/>
          <a:stretch>
            <a:fillRect/>
          </a:stretch>
        </p:blipFill>
        <p:spPr bwMode="auto">
          <a:xfrm>
            <a:off x="3253960" y="5262725"/>
            <a:ext cx="3473207" cy="146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0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6"/>
                                        </p:tgtEl>
                                        <p:attrNameLst>
                                          <p:attrName>fillcolor</p:attrName>
                                        </p:attrNameLst>
                                      </p:cBhvr>
                                      <p:to>
                                        <a:schemeClr val="accent2"/>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27000" r="-27000"/>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3901BC5-F88E-334B-BE01-A9B741E53A9D}"/>
              </a:ext>
            </a:extLst>
          </p:cNvPr>
          <p:cNvSpPr/>
          <p:nvPr/>
        </p:nvSpPr>
        <p:spPr>
          <a:xfrm>
            <a:off x="0" y="305068"/>
            <a:ext cx="7023371" cy="6247864"/>
          </a:xfrm>
          <a:prstGeom prst="rect">
            <a:avLst/>
          </a:prstGeom>
        </p:spPr>
        <p:txBody>
          <a:bodyPr wrap="square">
            <a:spAutoFit/>
          </a:bodyPr>
          <a:lstStyle/>
          <a:p>
            <a:pPr algn="just"/>
            <a:r>
              <a:rPr lang="ru-RU" sz="2000" b="1" dirty="0">
                <a:solidFill>
                  <a:srgbClr val="002060"/>
                </a:solidFill>
                <a:latin typeface="Times New Roman" panose="02020603050405020304" pitchFamily="18" charset="0"/>
                <a:cs typeface="Times New Roman" panose="02020603050405020304" pitchFamily="18" charset="0"/>
              </a:rPr>
              <a:t>Радіоактивне </a:t>
            </a:r>
            <a:r>
              <a:rPr lang="ru-RU" sz="2000" b="1" dirty="0" err="1">
                <a:solidFill>
                  <a:srgbClr val="002060"/>
                </a:solidFill>
                <a:latin typeface="Times New Roman" panose="02020603050405020304" pitchFamily="18" charset="0"/>
                <a:cs typeface="Times New Roman" panose="02020603050405020304" pitchFamily="18" charset="0"/>
              </a:rPr>
              <a:t>зараження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місцевості</a:t>
            </a:r>
            <a:r>
              <a:rPr lang="ru-RU" sz="2000" b="1" dirty="0">
                <a:solidFill>
                  <a:srgbClr val="002060"/>
                </a:solidFill>
                <a:latin typeface="Times New Roman" panose="02020603050405020304" pitchFamily="18" charset="0"/>
                <a:cs typeface="Times New Roman" panose="02020603050405020304" pitchFamily="18" charset="0"/>
              </a:rPr>
              <a:t> та </a:t>
            </a:r>
            <a:r>
              <a:rPr lang="ru-RU" sz="2000" b="1" dirty="0" err="1">
                <a:solidFill>
                  <a:srgbClr val="002060"/>
                </a:solidFill>
                <a:latin typeface="Times New Roman" panose="02020603050405020304" pitchFamily="18" charset="0"/>
                <a:cs typeface="Times New Roman" panose="02020603050405020304" pitchFamily="18" charset="0"/>
              </a:rPr>
              <a:t>розташованих</a:t>
            </a:r>
            <a:r>
              <a:rPr lang="ru-RU" sz="2000" b="1" dirty="0">
                <a:solidFill>
                  <a:srgbClr val="002060"/>
                </a:solidFill>
                <a:latin typeface="Times New Roman" panose="02020603050405020304" pitchFamily="18" charset="0"/>
                <a:cs typeface="Times New Roman" panose="02020603050405020304" pitchFamily="18" charset="0"/>
              </a:rPr>
              <a:t> на </a:t>
            </a:r>
            <a:r>
              <a:rPr lang="ru-RU" sz="2000" b="1" dirty="0" err="1">
                <a:solidFill>
                  <a:srgbClr val="002060"/>
                </a:solidFill>
                <a:latin typeface="Times New Roman" panose="02020603050405020304" pitchFamily="18" charset="0"/>
                <a:cs typeface="Times New Roman" panose="02020603050405020304" pitchFamily="18" charset="0"/>
              </a:rPr>
              <a:t>ній</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об'єктів</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відбувається</a:t>
            </a:r>
            <a:r>
              <a:rPr lang="ru-RU" sz="2000" b="1" dirty="0">
                <a:solidFill>
                  <a:srgbClr val="002060"/>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2000" b="1" dirty="0" err="1">
                <a:solidFill>
                  <a:srgbClr val="002060"/>
                </a:solidFill>
                <a:latin typeface="Times New Roman" panose="02020603050405020304" pitchFamily="18" charset="0"/>
                <a:cs typeface="Times New Roman" panose="02020603050405020304" pitchFamily="18" charset="0"/>
              </a:rPr>
              <a:t>Під</a:t>
            </a:r>
            <a:r>
              <a:rPr lang="ru-RU" sz="2000" b="1" dirty="0">
                <a:solidFill>
                  <a:srgbClr val="002060"/>
                </a:solidFill>
                <a:latin typeface="Times New Roman" panose="02020603050405020304" pitchFamily="18" charset="0"/>
                <a:cs typeface="Times New Roman" panose="02020603050405020304" pitchFamily="18" charset="0"/>
              </a:rPr>
              <a:t> час ядерного </a:t>
            </a:r>
            <a:r>
              <a:rPr lang="ru-RU" sz="2000" b="1" dirty="0" err="1">
                <a:solidFill>
                  <a:srgbClr val="002060"/>
                </a:solidFill>
                <a:latin typeface="Times New Roman" panose="02020603050405020304" pitchFamily="18" charset="0"/>
                <a:cs typeface="Times New Roman" panose="02020603050405020304" pitchFamily="18" charset="0"/>
              </a:rPr>
              <a:t>вибуху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внаслідок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випадання</a:t>
            </a:r>
            <a:r>
              <a:rPr lang="ru-RU" sz="2000" dirty="0">
                <a:solidFill>
                  <a:srgbClr val="002060"/>
                </a:solidFill>
                <a:latin typeface="Times New Roman" panose="02020603050405020304" pitchFamily="18" charset="0"/>
                <a:cs typeface="Times New Roman" panose="02020603050405020304" pitchFamily="18" charset="0"/>
              </a:rPr>
              <a:t> радіоактивних </a:t>
            </a:r>
            <a:r>
              <a:rPr lang="ru-RU" sz="2000" dirty="0" err="1">
                <a:solidFill>
                  <a:srgbClr val="002060"/>
                </a:solidFill>
                <a:latin typeface="Times New Roman" panose="02020603050405020304" pitchFamily="18" charset="0"/>
                <a:cs typeface="Times New Roman" panose="02020603050405020304" pitchFamily="18" charset="0"/>
              </a:rPr>
              <a:t>речовин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із</a:t>
            </a:r>
            <a:r>
              <a:rPr lang="ru-RU" sz="2000" dirty="0">
                <a:solidFill>
                  <a:srgbClr val="002060"/>
                </a:solidFill>
                <a:latin typeface="Times New Roman" panose="02020603050405020304" pitchFamily="18" charset="0"/>
                <a:cs typeface="Times New Roman" panose="02020603050405020304" pitchFamily="18" charset="0"/>
              </a:rPr>
              <a:t> хмари ядерного </a:t>
            </a:r>
            <a:r>
              <a:rPr lang="ru-RU" sz="2000" dirty="0" err="1">
                <a:solidFill>
                  <a:srgbClr val="002060"/>
                </a:solidFill>
                <a:latin typeface="Times New Roman" panose="02020603050405020304" pitchFamily="18" charset="0"/>
                <a:cs typeface="Times New Roman" panose="02020603050405020304" pitchFamily="18" charset="0"/>
              </a:rPr>
              <a:t>вибуху</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наведеної</a:t>
            </a:r>
            <a:r>
              <a:rPr lang="ru-RU" sz="2000" dirty="0">
                <a:solidFill>
                  <a:srgbClr val="002060"/>
                </a:solidFill>
                <a:latin typeface="Times New Roman" panose="02020603050405020304" pitchFamily="18" charset="0"/>
                <a:cs typeface="Times New Roman" panose="02020603050405020304" pitchFamily="18" charset="0"/>
              </a:rPr>
              <a:t> радіації, </a:t>
            </a:r>
            <a:r>
              <a:rPr lang="ru-RU" sz="2000" dirty="0" err="1">
                <a:solidFill>
                  <a:srgbClr val="002060"/>
                </a:solidFill>
                <a:latin typeface="Times New Roman" panose="02020603050405020304" pitchFamily="18" charset="0"/>
                <a:cs typeface="Times New Roman" panose="02020603050405020304" pitchFamily="18" charset="0"/>
              </a:rPr>
              <a:t>зумовленої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утворенням</a:t>
            </a:r>
            <a:r>
              <a:rPr lang="ru-RU" sz="2000" dirty="0">
                <a:solidFill>
                  <a:srgbClr val="002060"/>
                </a:solidFill>
                <a:latin typeface="Times New Roman" panose="02020603050405020304" pitchFamily="18" charset="0"/>
                <a:cs typeface="Times New Roman" panose="02020603050405020304" pitchFamily="18" charset="0"/>
              </a:rPr>
              <a:t> радіоактивних </a:t>
            </a:r>
            <a:r>
              <a:rPr lang="ru-RU" sz="2000" dirty="0" err="1">
                <a:solidFill>
                  <a:srgbClr val="002060"/>
                </a:solidFill>
                <a:latin typeface="Times New Roman" panose="02020603050405020304" pitchFamily="18" charset="0"/>
                <a:cs typeface="Times New Roman" panose="02020603050405020304" pitchFamily="18" charset="0"/>
              </a:rPr>
              <a:t>ізотопів</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довкіллі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під</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впливом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миттєвого</a:t>
            </a:r>
            <a:r>
              <a:rPr lang="ru-RU" sz="2000" dirty="0">
                <a:solidFill>
                  <a:srgbClr val="002060"/>
                </a:solidFill>
                <a:latin typeface="Times New Roman" panose="02020603050405020304" pitchFamily="18" charset="0"/>
                <a:cs typeface="Times New Roman" panose="02020603050405020304" pitchFamily="18" charset="0"/>
              </a:rPr>
              <a:t> нейтронного і гамма-</a:t>
            </a:r>
            <a:r>
              <a:rPr lang="ru-RU" sz="2000" dirty="0" err="1">
                <a:solidFill>
                  <a:srgbClr val="002060"/>
                </a:solidFill>
                <a:latin typeface="Times New Roman" panose="02020603050405020304" pitchFamily="18" charset="0"/>
                <a:cs typeface="Times New Roman" panose="02020603050405020304" pitchFamily="18" charset="0"/>
              </a:rPr>
              <a:t>випромінювань</a:t>
            </a:r>
            <a:r>
              <a:rPr lang="ru-RU" sz="2000" dirty="0">
                <a:solidFill>
                  <a:srgbClr val="002060"/>
                </a:solidFill>
                <a:latin typeface="Times New Roman" panose="02020603050405020304" pitchFamily="18" charset="0"/>
                <a:cs typeface="Times New Roman" panose="02020603050405020304" pitchFamily="18" charset="0"/>
              </a:rPr>
              <a:t> ядерного </a:t>
            </a:r>
            <a:r>
              <a:rPr lang="ru-RU" sz="2000" dirty="0" err="1">
                <a:solidFill>
                  <a:srgbClr val="002060"/>
                </a:solidFill>
                <a:latin typeface="Times New Roman" panose="02020603050405020304" pitchFamily="18" charset="0"/>
                <a:cs typeface="Times New Roman" panose="02020603050405020304" pitchFamily="18" charset="0"/>
              </a:rPr>
              <a:t>вибуху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вражає</a:t>
            </a:r>
            <a:r>
              <a:rPr lang="ru-RU" sz="2000" dirty="0">
                <a:solidFill>
                  <a:srgbClr val="002060"/>
                </a:solidFill>
                <a:latin typeface="Times New Roman" panose="02020603050405020304" pitchFamily="18" charset="0"/>
                <a:cs typeface="Times New Roman" panose="02020603050405020304" pitchFamily="18" charset="0"/>
              </a:rPr>
              <a:t> людей і </a:t>
            </a:r>
            <a:r>
              <a:rPr lang="ru-RU" sz="2000" dirty="0" err="1">
                <a:solidFill>
                  <a:srgbClr val="002060"/>
                </a:solidFill>
                <a:latin typeface="Times New Roman" panose="02020603050405020304" pitchFamily="18" charset="0"/>
                <a:cs typeface="Times New Roman" panose="02020603050405020304" pitchFamily="18" charset="0"/>
              </a:rPr>
              <a:t>тварин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головним</a:t>
            </a:r>
            <a:r>
              <a:rPr lang="ru-RU" sz="2000" dirty="0">
                <a:solidFill>
                  <a:srgbClr val="002060"/>
                </a:solidFill>
                <a:latin typeface="Times New Roman" panose="02020603050405020304" pitchFamily="18" charset="0"/>
                <a:cs typeface="Times New Roman" panose="02020603050405020304" pitchFamily="18" charset="0"/>
              </a:rPr>
              <a:t> чином, </a:t>
            </a:r>
            <a:r>
              <a:rPr lang="ru-RU" sz="2000" dirty="0" err="1">
                <a:solidFill>
                  <a:srgbClr val="002060"/>
                </a:solidFill>
                <a:latin typeface="Times New Roman" panose="02020603050405020304" pitchFamily="18" charset="0"/>
                <a:cs typeface="Times New Roman" panose="02020603050405020304" pitchFamily="18" charset="0"/>
              </a:rPr>
              <a:t>унаслідок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зовнішнього</a:t>
            </a:r>
            <a:r>
              <a:rPr lang="ru-RU" sz="2000" dirty="0">
                <a:solidFill>
                  <a:srgbClr val="002060"/>
                </a:solidFill>
                <a:latin typeface="Times New Roman" panose="02020603050405020304" pitchFamily="18" charset="0"/>
                <a:cs typeface="Times New Roman" panose="02020603050405020304" pitchFamily="18" charset="0"/>
              </a:rPr>
              <a:t> гамма -і (в </a:t>
            </a:r>
            <a:r>
              <a:rPr lang="ru-RU" sz="2000" dirty="0" err="1">
                <a:solidFill>
                  <a:srgbClr val="002060"/>
                </a:solidFill>
                <a:latin typeface="Times New Roman" panose="02020603050405020304" pitchFamily="18" charset="0"/>
                <a:cs typeface="Times New Roman" panose="02020603050405020304" pitchFamily="18" charset="0"/>
              </a:rPr>
              <a:t>меншому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ступені</a:t>
            </a:r>
            <a:r>
              <a:rPr lang="ru-RU" sz="2000" dirty="0">
                <a:solidFill>
                  <a:srgbClr val="002060"/>
                </a:solidFill>
                <a:latin typeface="Times New Roman" panose="02020603050405020304" pitchFamily="18" charset="0"/>
                <a:cs typeface="Times New Roman" panose="02020603050405020304" pitchFamily="18" charset="0"/>
              </a:rPr>
              <a:t>) бета-</a:t>
            </a:r>
            <a:r>
              <a:rPr lang="ru-RU" sz="2000" dirty="0" err="1">
                <a:solidFill>
                  <a:srgbClr val="002060"/>
                </a:solidFill>
                <a:latin typeface="Times New Roman" panose="02020603050405020304" pitchFamily="18" charset="0"/>
                <a:cs typeface="Times New Roman" panose="02020603050405020304" pitchFamily="18" charset="0"/>
              </a:rPr>
              <a:t>опромінення</a:t>
            </a:r>
            <a:r>
              <a:rPr lang="ru-RU" sz="2000" dirty="0">
                <a:solidFill>
                  <a:srgbClr val="002060"/>
                </a:solidFill>
                <a:latin typeface="Times New Roman" panose="02020603050405020304" pitchFamily="18" charset="0"/>
                <a:cs typeface="Times New Roman" panose="02020603050405020304" pitchFamily="18" charset="0"/>
              </a:rPr>
              <a:t>, а </a:t>
            </a:r>
            <a:r>
              <a:rPr lang="ru-RU" sz="2000" dirty="0" err="1">
                <a:solidFill>
                  <a:srgbClr val="002060"/>
                </a:solidFill>
                <a:latin typeface="Times New Roman" panose="02020603050405020304" pitchFamily="18" charset="0"/>
                <a:cs typeface="Times New Roman" panose="02020603050405020304" pitchFamily="18" charset="0"/>
              </a:rPr>
              <a:t>також</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унаслідок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внутрішнього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опромінення</a:t>
            </a:r>
            <a:r>
              <a:rPr lang="ru-RU" sz="2000" dirty="0">
                <a:solidFill>
                  <a:srgbClr val="002060"/>
                </a:solidFill>
                <a:latin typeface="Times New Roman" panose="02020603050405020304" pitchFamily="18" charset="0"/>
                <a:cs typeface="Times New Roman" panose="02020603050405020304" pitchFamily="18" charset="0"/>
              </a:rPr>
              <a:t> (в основному альфа-</a:t>
            </a:r>
            <a:r>
              <a:rPr lang="ru-RU" sz="2000" dirty="0" err="1">
                <a:solidFill>
                  <a:srgbClr val="002060"/>
                </a:solidFill>
                <a:latin typeface="Times New Roman" panose="02020603050405020304" pitchFamily="18" charset="0"/>
                <a:cs typeface="Times New Roman" panose="02020603050405020304" pitchFamily="18" charset="0"/>
              </a:rPr>
              <a:t>активними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нуклідами</a:t>
            </a:r>
            <a:r>
              <a:rPr lang="ru-RU" sz="2000" dirty="0">
                <a:solidFill>
                  <a:srgbClr val="002060"/>
                </a:solidFill>
                <a:latin typeface="Times New Roman" panose="02020603050405020304" pitchFamily="18" charset="0"/>
                <a:cs typeface="Times New Roman" panose="02020603050405020304" pitchFamily="18" charset="0"/>
              </a:rPr>
              <a:t>) при </a:t>
            </a:r>
            <a:r>
              <a:rPr lang="ru-RU" sz="2000" dirty="0" err="1">
                <a:solidFill>
                  <a:srgbClr val="002060"/>
                </a:solidFill>
                <a:latin typeface="Times New Roman" panose="02020603050405020304" pitchFamily="18" charset="0"/>
                <a:cs typeface="Times New Roman" panose="02020603050405020304" pitchFamily="18" charset="0"/>
              </a:rPr>
              <a:t>попаданні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радіоізотопів</a:t>
            </a:r>
            <a:r>
              <a:rPr lang="ru-RU" sz="2000" dirty="0">
                <a:solidFill>
                  <a:srgbClr val="002060"/>
                </a:solidFill>
                <a:latin typeface="Times New Roman" panose="02020603050405020304" pitchFamily="18" charset="0"/>
                <a:cs typeface="Times New Roman" panose="02020603050405020304" pitchFamily="18" charset="0"/>
              </a:rPr>
              <a:t> в організм з </a:t>
            </a:r>
            <a:r>
              <a:rPr lang="ru-RU" sz="2000" dirty="0" err="1">
                <a:solidFill>
                  <a:srgbClr val="002060"/>
                </a:solidFill>
                <a:latin typeface="Times New Roman" panose="02020603050405020304" pitchFamily="18" charset="0"/>
                <a:cs typeface="Times New Roman" panose="02020603050405020304" pitchFamily="18" charset="0"/>
              </a:rPr>
              <a:t>повітрям</a:t>
            </a:r>
            <a:r>
              <a:rPr lang="ru-RU" sz="2000" dirty="0">
                <a:solidFill>
                  <a:srgbClr val="002060"/>
                </a:solidFill>
                <a:latin typeface="Times New Roman" panose="02020603050405020304" pitchFamily="18" charset="0"/>
                <a:cs typeface="Times New Roman" panose="02020603050405020304" pitchFamily="18" charset="0"/>
              </a:rPr>
              <a:t>, водою та </a:t>
            </a:r>
            <a:r>
              <a:rPr lang="ru-RU" sz="2000" dirty="0" err="1">
                <a:solidFill>
                  <a:srgbClr val="002060"/>
                </a:solidFill>
                <a:latin typeface="Times New Roman" panose="02020603050405020304" pitchFamily="18" charset="0"/>
                <a:cs typeface="Times New Roman" panose="02020603050405020304" pitchFamily="18" charset="0"/>
              </a:rPr>
              <a:t>їжею</a:t>
            </a:r>
            <a:r>
              <a:rPr lang="ru-RU" sz="2000" dirty="0">
                <a:solidFill>
                  <a:srgbClr val="002060"/>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2000" b="1" dirty="0" err="1">
                <a:solidFill>
                  <a:srgbClr val="002060"/>
                </a:solidFill>
                <a:latin typeface="Times New Roman" panose="02020603050405020304" pitchFamily="18" charset="0"/>
                <a:cs typeface="Times New Roman" panose="02020603050405020304" pitchFamily="18" charset="0"/>
              </a:rPr>
              <a:t>Під</a:t>
            </a:r>
            <a:r>
              <a:rPr lang="ru-RU" sz="2000" b="1" dirty="0">
                <a:solidFill>
                  <a:srgbClr val="002060"/>
                </a:solidFill>
                <a:latin typeface="Times New Roman" panose="02020603050405020304" pitchFamily="18" charset="0"/>
                <a:cs typeface="Times New Roman" panose="02020603050405020304" pitchFamily="18" charset="0"/>
              </a:rPr>
              <a:t> час </a:t>
            </a:r>
            <a:r>
              <a:rPr lang="ru-RU" sz="2000" b="1" dirty="0" err="1">
                <a:solidFill>
                  <a:srgbClr val="002060"/>
                </a:solidFill>
                <a:latin typeface="Times New Roman" panose="02020603050405020304" pitchFamily="18" charset="0"/>
                <a:cs typeface="Times New Roman" panose="02020603050405020304" pitchFamily="18" charset="0"/>
              </a:rPr>
              <a:t>техногенних</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аварій</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a:t>
            </a:r>
            <a:r>
              <a:rPr lang="ru-RU" sz="2000" dirty="0" err="1">
                <a:solidFill>
                  <a:srgbClr val="002060"/>
                </a:solidFill>
                <a:latin typeface="Times New Roman" panose="02020603050405020304" pitchFamily="18" charset="0"/>
                <a:cs typeface="Times New Roman" panose="02020603050405020304" pitchFamily="18" charset="0"/>
              </a:rPr>
              <a:t>витік</a:t>
            </a:r>
            <a:r>
              <a:rPr lang="ru-RU" sz="2000" dirty="0">
                <a:solidFill>
                  <a:srgbClr val="002060"/>
                </a:solidFill>
                <a:latin typeface="Times New Roman" panose="02020603050405020304" pitchFamily="18" charset="0"/>
                <a:cs typeface="Times New Roman" panose="02020603050405020304" pitchFamily="18" charset="0"/>
              </a:rPr>
              <a:t> з </a:t>
            </a:r>
            <a:r>
              <a:rPr lang="ru-RU" sz="2000" dirty="0" err="1">
                <a:solidFill>
                  <a:srgbClr val="002060"/>
                </a:solidFill>
                <a:latin typeface="Times New Roman" panose="02020603050405020304" pitchFamily="18" charset="0"/>
                <a:cs typeface="Times New Roman" panose="02020603050405020304" pitchFamily="18" charset="0"/>
              </a:rPr>
              <a:t>ядерних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реакторів</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витік</a:t>
            </a:r>
            <a:r>
              <a:rPr lang="ru-RU" sz="2000" dirty="0">
                <a:solidFill>
                  <a:srgbClr val="002060"/>
                </a:solidFill>
                <a:latin typeface="Times New Roman" panose="02020603050405020304" pitchFamily="18" charset="0"/>
                <a:cs typeface="Times New Roman" panose="02020603050405020304" pitchFamily="18" charset="0"/>
              </a:rPr>
              <a:t> при </a:t>
            </a:r>
            <a:r>
              <a:rPr lang="ru-RU" sz="2000" dirty="0" err="1">
                <a:solidFill>
                  <a:srgbClr val="002060"/>
                </a:solidFill>
                <a:latin typeface="Times New Roman" panose="02020603050405020304" pitchFamily="18" charset="0"/>
                <a:cs typeface="Times New Roman" panose="02020603050405020304" pitchFamily="18" charset="0"/>
              </a:rPr>
              <a:t>перевезенні</a:t>
            </a:r>
            <a:r>
              <a:rPr lang="ru-RU" sz="2000" dirty="0">
                <a:solidFill>
                  <a:srgbClr val="002060"/>
                </a:solidFill>
                <a:latin typeface="Times New Roman" panose="02020603050405020304" pitchFamily="18" charset="0"/>
                <a:cs typeface="Times New Roman" panose="02020603050405020304" pitchFamily="18" charset="0"/>
              </a:rPr>
              <a:t> та </a:t>
            </a:r>
            <a:r>
              <a:rPr lang="ru-RU" sz="2000" dirty="0" err="1">
                <a:solidFill>
                  <a:srgbClr val="002060"/>
                </a:solidFill>
                <a:latin typeface="Times New Roman" panose="02020603050405020304" pitchFamily="18" charset="0"/>
                <a:cs typeface="Times New Roman" panose="02020603050405020304" pitchFamily="18" charset="0"/>
              </a:rPr>
              <a:t>зберіганні</a:t>
            </a:r>
            <a:r>
              <a:rPr lang="ru-RU" sz="2000" dirty="0">
                <a:solidFill>
                  <a:srgbClr val="002060"/>
                </a:solidFill>
                <a:latin typeface="Times New Roman" panose="02020603050405020304" pitchFamily="18" charset="0"/>
                <a:cs typeface="Times New Roman" panose="02020603050405020304" pitchFamily="18" charset="0"/>
              </a:rPr>
              <a:t> радіоактивних </a:t>
            </a:r>
            <a:r>
              <a:rPr lang="ru-RU" sz="2000" dirty="0" err="1">
                <a:solidFill>
                  <a:srgbClr val="002060"/>
                </a:solidFill>
                <a:latin typeface="Times New Roman" panose="02020603050405020304" pitchFamily="18" charset="0"/>
                <a:cs typeface="Times New Roman" panose="02020603050405020304" pitchFamily="18" charset="0"/>
              </a:rPr>
              <a:t>відходів</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випадкових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витоків</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промислових</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медичних</a:t>
            </a:r>
            <a:r>
              <a:rPr lang="ru-RU" sz="2000" dirty="0">
                <a:solidFill>
                  <a:srgbClr val="002060"/>
                </a:solidFill>
                <a:latin typeface="Times New Roman" panose="02020603050405020304" pitchFamily="18" charset="0"/>
                <a:cs typeface="Times New Roman" panose="02020603050405020304" pitchFamily="18" charset="0"/>
              </a:rPr>
              <a:t> радіоактивних </a:t>
            </a:r>
            <a:r>
              <a:rPr lang="ru-RU" sz="2000" dirty="0" err="1">
                <a:solidFill>
                  <a:srgbClr val="002060"/>
                </a:solidFill>
                <a:latin typeface="Times New Roman" panose="02020603050405020304" pitchFamily="18" charset="0"/>
                <a:cs typeface="Times New Roman" panose="02020603050405020304" pitchFamily="18" charset="0"/>
              </a:rPr>
              <a:t>матеріалів</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унаслідок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розсіювання</a:t>
            </a:r>
            <a:r>
              <a:rPr lang="ru-RU" sz="2000" dirty="0">
                <a:solidFill>
                  <a:srgbClr val="002060"/>
                </a:solidFill>
                <a:latin typeface="Times New Roman" panose="02020603050405020304" pitchFamily="18" charset="0"/>
                <a:cs typeface="Times New Roman" panose="02020603050405020304" pitchFamily="18" charset="0"/>
              </a:rPr>
              <a:t> радіоактивних </a:t>
            </a:r>
            <a:r>
              <a:rPr lang="ru-RU" sz="2000" dirty="0" err="1">
                <a:solidFill>
                  <a:srgbClr val="002060"/>
                </a:solidFill>
                <a:latin typeface="Times New Roman" panose="02020603050405020304" pitchFamily="18" charset="0"/>
                <a:cs typeface="Times New Roman" panose="02020603050405020304" pitchFamily="18" charset="0"/>
              </a:rPr>
              <a:t>речовин</a:t>
            </a:r>
            <a:r>
              <a:rPr lang="ru-RU" sz="2000" dirty="0">
                <a:solidFill>
                  <a:srgbClr val="002060"/>
                </a:solidFill>
                <a:latin typeface="Times New Roman" panose="02020603050405020304" pitchFamily="18" charset="0"/>
                <a:cs typeface="Times New Roman" panose="02020603050405020304" pitchFamily="18" charset="0"/>
              </a:rPr>
              <a:t>;</a:t>
            </a:r>
          </a:p>
          <a:p>
            <a:pPr algn="just"/>
            <a:r>
              <a:rPr lang="ru-RU" sz="2000" dirty="0">
                <a:solidFill>
                  <a:srgbClr val="002060"/>
                </a:solidFill>
                <a:latin typeface="Times New Roman" panose="02020603050405020304" pitchFamily="18" charset="0"/>
                <a:cs typeface="Times New Roman" panose="02020603050405020304" pitchFamily="18" charset="0"/>
              </a:rPr>
              <a:t>   Характер </a:t>
            </a:r>
            <a:r>
              <a:rPr lang="ru-RU" sz="2000" dirty="0" err="1">
                <a:solidFill>
                  <a:srgbClr val="002060"/>
                </a:solidFill>
                <a:latin typeface="Times New Roman" panose="02020603050405020304" pitchFamily="18" charset="0"/>
                <a:cs typeface="Times New Roman" panose="02020603050405020304" pitchFamily="18" charset="0"/>
              </a:rPr>
              <a:t>зараження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місцевості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залежить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від</a:t>
            </a:r>
            <a:r>
              <a:rPr lang="ru-RU" sz="2000" dirty="0">
                <a:solidFill>
                  <a:srgbClr val="002060"/>
                </a:solidFill>
                <a:latin typeface="Times New Roman" panose="02020603050405020304" pitchFamily="18" charset="0"/>
                <a:cs typeface="Times New Roman" panose="02020603050405020304" pitchFamily="18" charset="0"/>
              </a:rPr>
              <a:t> типу </a:t>
            </a:r>
            <a:r>
              <a:rPr lang="ru-RU" sz="2000" dirty="0" err="1">
                <a:solidFill>
                  <a:srgbClr val="002060"/>
                </a:solidFill>
                <a:latin typeface="Times New Roman" panose="02020603050405020304" pitchFamily="18" charset="0"/>
                <a:cs typeface="Times New Roman" panose="02020603050405020304" pitchFamily="18" charset="0"/>
              </a:rPr>
              <a:t>аварії</a:t>
            </a:r>
            <a:r>
              <a:rPr lang="ru-RU" sz="2000" dirty="0">
                <a:solidFill>
                  <a:srgbClr val="002060"/>
                </a:solidFill>
                <a:latin typeface="Times New Roman" panose="02020603050405020304" pitchFamily="18" charset="0"/>
                <a:cs typeface="Times New Roman" panose="02020603050405020304" pitchFamily="18" charset="0"/>
              </a:rPr>
              <a:t>.</a:t>
            </a:r>
          </a:p>
          <a:p>
            <a:pPr algn="just"/>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Територія</a:t>
            </a:r>
            <a:r>
              <a:rPr lang="ru-RU" sz="2000" dirty="0">
                <a:solidFill>
                  <a:srgbClr val="002060"/>
                </a:solidFill>
                <a:latin typeface="Times New Roman" panose="02020603050405020304" pitchFamily="18" charset="0"/>
                <a:cs typeface="Times New Roman" panose="02020603050405020304" pitchFamily="18" charset="0"/>
              </a:rPr>
              <a:t>, яка </a:t>
            </a:r>
            <a:r>
              <a:rPr lang="ru-RU" sz="2000" dirty="0" err="1">
                <a:solidFill>
                  <a:srgbClr val="002060"/>
                </a:solidFill>
                <a:latin typeface="Times New Roman" panose="02020603050405020304" pitchFamily="18" charset="0"/>
                <a:cs typeface="Times New Roman" panose="02020603050405020304" pitchFamily="18" charset="0"/>
              </a:rPr>
              <a:t>була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забруднена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називається</a:t>
            </a:r>
            <a:r>
              <a:rPr lang="ru-RU" sz="2000" dirty="0">
                <a:solidFill>
                  <a:srgbClr val="002060"/>
                </a:solidFill>
                <a:latin typeface="Times New Roman" panose="02020603050405020304" pitchFamily="18" charset="0"/>
                <a:cs typeface="Times New Roman" panose="02020603050405020304" pitchFamily="18" charset="0"/>
              </a:rPr>
              <a:t> </a:t>
            </a:r>
            <a:r>
              <a:rPr lang="ru-RU" sz="2000" b="1" i="1" dirty="0">
                <a:solidFill>
                  <a:srgbClr val="002060"/>
                </a:solidFill>
                <a:latin typeface="Times New Roman" panose="02020603050405020304" pitchFamily="18" charset="0"/>
                <a:cs typeface="Times New Roman" panose="02020603050405020304" pitchFamily="18" charset="0"/>
              </a:rPr>
              <a:t>зоною </a:t>
            </a:r>
            <a:r>
              <a:rPr lang="ru-RU" sz="2000" b="1" i="1" dirty="0" err="1">
                <a:solidFill>
                  <a:srgbClr val="002060"/>
                </a:solidFill>
                <a:latin typeface="Times New Roman" panose="02020603050405020304" pitchFamily="18" charset="0"/>
                <a:cs typeface="Times New Roman" panose="02020603050405020304" pitchFamily="18" charset="0"/>
              </a:rPr>
              <a:t>радіоактивного</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зараження</a:t>
            </a:r>
            <a:r>
              <a:rPr lang="ru-RU" sz="2000" b="1" i="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113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420C546-1B13-4E4D-9611-C69009249512}"/>
              </a:ext>
            </a:extLst>
          </p:cNvPr>
          <p:cNvSpPr/>
          <p:nvPr/>
        </p:nvSpPr>
        <p:spPr>
          <a:xfrm>
            <a:off x="5943083" y="536426"/>
            <a:ext cx="3200917" cy="1631216"/>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Міжнародний знак </a:t>
            </a:r>
            <a:r>
              <a:rPr lang="ru-RU" sz="2000" b="1" dirty="0" err="1">
                <a:solidFill>
                  <a:srgbClr val="002060"/>
                </a:solidFill>
                <a:latin typeface="Times New Roman" panose="02020603050405020304" pitchFamily="18" charset="0"/>
                <a:cs typeface="Times New Roman" panose="02020603050405020304" pitchFamily="18" charset="0"/>
              </a:rPr>
              <a:t>радіаціі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з’явився</a:t>
            </a:r>
            <a:r>
              <a:rPr lang="ru-RU" sz="2000" b="1" dirty="0">
                <a:solidFill>
                  <a:srgbClr val="002060"/>
                </a:solidFill>
                <a:latin typeface="Times New Roman" panose="02020603050405020304" pitchFamily="18" charset="0"/>
                <a:cs typeface="Times New Roman" panose="02020603050405020304" pitchFamily="18" charset="0"/>
              </a:rPr>
              <a:t> у 1946 </a:t>
            </a:r>
            <a:r>
              <a:rPr lang="ru-RU" sz="2000" b="1" dirty="0" err="1">
                <a:solidFill>
                  <a:srgbClr val="002060"/>
                </a:solidFill>
                <a:latin typeface="Times New Roman" panose="02020603050405020304" pitchFamily="18" charset="0"/>
                <a:cs typeface="Times New Roman" panose="02020603050405020304" pitchFamily="18" charset="0"/>
              </a:rPr>
              <a:t>році</a:t>
            </a:r>
            <a:r>
              <a:rPr lang="ru-RU" sz="2000" b="1" dirty="0">
                <a:solidFill>
                  <a:srgbClr val="002060"/>
                </a:solidFill>
                <a:latin typeface="Times New Roman" panose="02020603050405020304" pitchFamily="18" charset="0"/>
                <a:cs typeface="Times New Roman" panose="02020603050405020304" pitchFamily="18" charset="0"/>
              </a:rPr>
              <a:t> у </a:t>
            </a:r>
            <a:r>
              <a:rPr lang="ru-RU" sz="2000" b="1" dirty="0" err="1">
                <a:solidFill>
                  <a:srgbClr val="002060"/>
                </a:solidFill>
                <a:latin typeface="Times New Roman" panose="02020603050405020304" pitchFamily="18" charset="0"/>
                <a:cs typeface="Times New Roman" panose="02020603050405020304" pitchFamily="18" charset="0"/>
              </a:rPr>
              <a:t>радіаційніи</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лабораторіі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університету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Каліфорніі</a:t>
            </a:r>
            <a:r>
              <a:rPr lang="ru-RU" sz="2000" b="1" dirty="0">
                <a:solidFill>
                  <a:srgbClr val="002060"/>
                </a:solidFill>
                <a:latin typeface="Times New Roman" panose="02020603050405020304" pitchFamily="18" charset="0"/>
                <a:cs typeface="Times New Roman" panose="02020603050405020304" pitchFamily="18" charset="0"/>
              </a:rPr>
              <a:t>̈ в </a:t>
            </a:r>
            <a:r>
              <a:rPr lang="ru-RU" sz="2000" b="1" dirty="0" err="1">
                <a:solidFill>
                  <a:srgbClr val="002060"/>
                </a:solidFill>
                <a:latin typeface="Times New Roman" panose="02020603050405020304" pitchFamily="18" charset="0"/>
                <a:cs typeface="Times New Roman" panose="02020603050405020304" pitchFamily="18" charset="0"/>
              </a:rPr>
              <a:t>Берклі</a:t>
            </a:r>
            <a:r>
              <a:rPr lang="ru-RU" sz="2000" b="1" dirty="0">
                <a:solidFill>
                  <a:srgbClr val="002060"/>
                </a:solidFill>
                <a:latin typeface="Times New Roman" panose="02020603050405020304" pitchFamily="18" charset="0"/>
                <a:cs typeface="Times New Roman" panose="02020603050405020304" pitchFamily="18" charset="0"/>
              </a:rPr>
              <a:t>. </a:t>
            </a:r>
            <a:endParaRPr lang="ru-RU" sz="2000" b="1" dirty="0">
              <a:solidFill>
                <a:srgbClr val="002060"/>
              </a:solidFill>
              <a:effectLst/>
              <a:latin typeface="Times New Roman" panose="02020603050405020304" pitchFamily="18" charset="0"/>
              <a:cs typeface="Times New Roman" panose="02020603050405020304" pitchFamily="18" charset="0"/>
            </a:endParaRPr>
          </a:p>
        </p:txBody>
      </p:sp>
      <p:pic>
        <p:nvPicPr>
          <p:cNvPr id="4097" name="Picture 1" descr="page2image4041657184">
            <a:extLst>
              <a:ext uri="{FF2B5EF4-FFF2-40B4-BE49-F238E27FC236}">
                <a16:creationId xmlns:a16="http://schemas.microsoft.com/office/drawing/2014/main" id="{1CF21CBC-43A2-DA4D-B656-2CC6B2AF0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717" y="221755"/>
            <a:ext cx="2534582" cy="253458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0BACAD7D-83A3-AF4A-8CEF-818BB535D41B}"/>
              </a:ext>
            </a:extLst>
          </p:cNvPr>
          <p:cNvSpPr/>
          <p:nvPr/>
        </p:nvSpPr>
        <p:spPr>
          <a:xfrm>
            <a:off x="529318" y="4303455"/>
            <a:ext cx="4572000" cy="2554545"/>
          </a:xfrm>
          <a:prstGeom prst="rect">
            <a:avLst/>
          </a:prstGeom>
        </p:spPr>
        <p:txBody>
          <a:bodyPr>
            <a:spAutoFit/>
          </a:bodyPr>
          <a:lstStyle/>
          <a:p>
            <a:pPr algn="ctr" fontAlgn="base"/>
            <a:r>
              <a:rPr lang="ru-RU" sz="2000" b="1" dirty="0" err="1">
                <a:solidFill>
                  <a:srgbClr val="002060"/>
                </a:solidFill>
                <a:latin typeface="Times New Roman" panose="02020603050405020304" pitchFamily="18" charset="0"/>
                <a:cs typeface="Times New Roman" panose="02020603050405020304" pitchFamily="18" charset="0"/>
              </a:rPr>
              <a:t>Новий</a:t>
            </a:r>
            <a:r>
              <a:rPr lang="ru-RU" sz="2000" b="1" dirty="0">
                <a:solidFill>
                  <a:srgbClr val="002060"/>
                </a:solidFill>
                <a:latin typeface="Times New Roman" panose="02020603050405020304" pitchFamily="18" charset="0"/>
                <a:cs typeface="Times New Roman" panose="02020603050405020304" pitchFamily="18" charset="0"/>
              </a:rPr>
              <a:t> знак радіації</a:t>
            </a:r>
          </a:p>
          <a:p>
            <a:pPr algn="ctr" fontAlgn="base"/>
            <a:r>
              <a:rPr lang="ru-RU" sz="2000" dirty="0">
                <a:solidFill>
                  <a:srgbClr val="002060"/>
                </a:solidFill>
                <a:latin typeface="Times New Roman" panose="02020603050405020304" pitchFamily="18" charset="0"/>
                <a:cs typeface="Times New Roman" panose="02020603050405020304" pitchFamily="18" charset="0"/>
              </a:rPr>
              <a:t>У 2007 </a:t>
            </a:r>
            <a:r>
              <a:rPr lang="ru-RU" sz="2000" dirty="0" err="1">
                <a:solidFill>
                  <a:srgbClr val="002060"/>
                </a:solidFill>
                <a:latin typeface="Times New Roman" panose="02020603050405020304" pitchFamily="18" charset="0"/>
                <a:cs typeface="Times New Roman" panose="02020603050405020304" pitchFamily="18" charset="0"/>
              </a:rPr>
              <a:t>році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з'явився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новий</a:t>
            </a:r>
            <a:r>
              <a:rPr lang="ru-RU" sz="2000" dirty="0">
                <a:solidFill>
                  <a:srgbClr val="002060"/>
                </a:solidFill>
                <a:latin typeface="Times New Roman" panose="02020603050405020304" pitchFamily="18" charset="0"/>
                <a:cs typeface="Times New Roman" panose="02020603050405020304" pitchFamily="18" charset="0"/>
              </a:rPr>
              <a:t> знак </a:t>
            </a:r>
            <a:r>
              <a:rPr lang="ru-RU" sz="2000" dirty="0" err="1">
                <a:solidFill>
                  <a:srgbClr val="002060"/>
                </a:solidFill>
                <a:latin typeface="Times New Roman" panose="02020603050405020304" pitchFamily="18" charset="0"/>
                <a:cs typeface="Times New Roman" panose="02020603050405020304" pitchFamily="18" charset="0"/>
              </a:rPr>
              <a:t>радіаційної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іонізуючої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небезпеки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Цікавий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цей</a:t>
            </a:r>
            <a:r>
              <a:rPr lang="ru-RU" sz="2000" dirty="0">
                <a:solidFill>
                  <a:srgbClr val="002060"/>
                </a:solidFill>
                <a:latin typeface="Times New Roman" panose="02020603050405020304" pitchFamily="18" charset="0"/>
                <a:cs typeface="Times New Roman" panose="02020603050405020304" pitchFamily="18" charset="0"/>
              </a:rPr>
              <a:t> знак радіації в картинках. На </a:t>
            </a:r>
            <a:r>
              <a:rPr lang="ru-RU" sz="2000" dirty="0" err="1">
                <a:solidFill>
                  <a:srgbClr val="002060"/>
                </a:solidFill>
                <a:latin typeface="Times New Roman" panose="02020603050405020304" pitchFamily="18" charset="0"/>
                <a:cs typeface="Times New Roman" panose="02020603050405020304" pitchFamily="18" charset="0"/>
              </a:rPr>
              <a:t>червоному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чорним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зображений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традиційний</a:t>
            </a:r>
            <a:r>
              <a:rPr lang="ru-RU" sz="2000" dirty="0">
                <a:solidFill>
                  <a:srgbClr val="002060"/>
                </a:solidFill>
                <a:latin typeface="Times New Roman" panose="02020603050405020304" pitchFamily="18" charset="0"/>
                <a:cs typeface="Times New Roman" panose="02020603050405020304" pitchFamily="18" charset="0"/>
              </a:rPr>
              <a:t> знак радіації, череп з </a:t>
            </a:r>
            <a:r>
              <a:rPr lang="ru-RU" sz="2000" dirty="0" err="1">
                <a:solidFill>
                  <a:srgbClr val="002060"/>
                </a:solidFill>
                <a:latin typeface="Times New Roman" panose="02020603050405020304" pitchFamily="18" charset="0"/>
                <a:cs typeface="Times New Roman" panose="02020603050405020304" pitchFamily="18" charset="0"/>
              </a:rPr>
              <a:t>кістками</a:t>
            </a:r>
            <a:r>
              <a:rPr lang="ru-RU" sz="2000" dirty="0">
                <a:solidFill>
                  <a:srgbClr val="002060"/>
                </a:solidFill>
                <a:latin typeface="Times New Roman" panose="02020603050405020304" pitchFamily="18" charset="0"/>
                <a:cs typeface="Times New Roman" panose="02020603050405020304" pitchFamily="18" charset="0"/>
              </a:rPr>
              <a:t> - знак </a:t>
            </a:r>
            <a:r>
              <a:rPr lang="ru-RU" sz="2000" dirty="0" err="1">
                <a:solidFill>
                  <a:srgbClr val="002060"/>
                </a:solidFill>
                <a:latin typeface="Times New Roman" panose="02020603050405020304" pitchFamily="18" charset="0"/>
                <a:cs typeface="Times New Roman" panose="02020603050405020304" pitchFamily="18" charset="0"/>
              </a:rPr>
              <a:t>смерті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біжить</a:t>
            </a:r>
            <a:r>
              <a:rPr lang="ru-RU" sz="2000" dirty="0">
                <a:solidFill>
                  <a:srgbClr val="002060"/>
                </a:solidFill>
                <a:latin typeface="Times New Roman" panose="02020603050405020304" pitchFamily="18" charset="0"/>
                <a:cs typeface="Times New Roman" panose="02020603050405020304" pitchFamily="18" charset="0"/>
              </a:rPr>
              <a:t> - </a:t>
            </a:r>
            <a:r>
              <a:rPr lang="ru-RU" sz="2000" dirty="0" err="1">
                <a:solidFill>
                  <a:srgbClr val="002060"/>
                </a:solidFill>
                <a:latin typeface="Times New Roman" panose="02020603050405020304" pitchFamily="18" charset="0"/>
                <a:cs typeface="Times New Roman" panose="02020603050405020304" pitchFamily="18" charset="0"/>
              </a:rPr>
              <a:t>заклик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покинути</a:t>
            </a:r>
            <a:r>
              <a:rPr lang="ru-RU" sz="2000" dirty="0">
                <a:solidFill>
                  <a:srgbClr val="002060"/>
                </a:solidFill>
                <a:latin typeface="Times New Roman" panose="02020603050405020304" pitchFamily="18" charset="0"/>
                <a:cs typeface="Times New Roman" panose="02020603050405020304" pitchFamily="18" charset="0"/>
              </a:rPr>
              <a:t> зону </a:t>
            </a:r>
            <a:r>
              <a:rPr lang="ru-RU" sz="2000" dirty="0" err="1">
                <a:solidFill>
                  <a:srgbClr val="002060"/>
                </a:solidFill>
                <a:latin typeface="Times New Roman" panose="02020603050405020304" pitchFamily="18" charset="0"/>
                <a:cs typeface="Times New Roman" panose="02020603050405020304" pitchFamily="18" charset="0"/>
              </a:rPr>
              <a:t>ураження</a:t>
            </a:r>
            <a:r>
              <a:rPr lang="ru-RU" sz="2000" dirty="0">
                <a:solidFill>
                  <a:srgbClr val="002060"/>
                </a:solidFill>
                <a:latin typeface="Times New Roman" panose="02020603050405020304" pitchFamily="18" charset="0"/>
                <a:cs typeface="Times New Roman" panose="02020603050405020304" pitchFamily="18" charset="0"/>
              </a:rPr>
              <a:t>.</a:t>
            </a:r>
            <a:endParaRPr lang="ru-RU" sz="2000" b="0" i="0" u="none" strike="noStrike" dirty="0">
              <a:solidFill>
                <a:srgbClr val="002060"/>
              </a:solidFill>
              <a:effectLst/>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3A28FB3E-35A0-0E44-91F6-7ECEC82BC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182" y="4101664"/>
            <a:ext cx="31115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4099"/>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719674F-D295-3A44-B386-50FB5166738C}"/>
              </a:ext>
            </a:extLst>
          </p:cNvPr>
          <p:cNvSpPr/>
          <p:nvPr/>
        </p:nvSpPr>
        <p:spPr>
          <a:xfrm>
            <a:off x="211597" y="4568050"/>
            <a:ext cx="8749146" cy="1938992"/>
          </a:xfrm>
          <a:prstGeom prst="rect">
            <a:avLst/>
          </a:prstGeom>
        </p:spPr>
        <p:txBody>
          <a:bodyPr wrap="square">
            <a:spAutoFit/>
          </a:bodyPr>
          <a:lstStyle/>
          <a:p>
            <a:pPr algn="ctr"/>
            <a:r>
              <a:rPr lang="ru-RU" dirty="0">
                <a:solidFill>
                  <a:srgbClr val="002060"/>
                </a:solidFill>
                <a:latin typeface="Georgia" panose="02040502050405020303" pitchFamily="18" charset="0"/>
              </a:rPr>
              <a:t> </a:t>
            </a:r>
            <a:r>
              <a:rPr lang="ru-RU" sz="2000" b="1" dirty="0">
                <a:solidFill>
                  <a:srgbClr val="002060"/>
                </a:solidFill>
                <a:latin typeface="Times New Roman" panose="02020603050405020304" pitchFamily="18" charset="0"/>
                <a:cs typeface="Times New Roman" panose="02020603050405020304" pitchFamily="18" charset="0"/>
              </a:rPr>
              <a:t>Радіоактивне </a:t>
            </a:r>
            <a:r>
              <a:rPr lang="ru-RU" sz="2000" b="1" dirty="0" err="1">
                <a:solidFill>
                  <a:srgbClr val="002060"/>
                </a:solidFill>
                <a:latin typeface="Times New Roman" panose="02020603050405020304" pitchFamily="18" charset="0"/>
                <a:cs typeface="Times New Roman" panose="02020603050405020304" pitchFamily="18" charset="0"/>
              </a:rPr>
              <a:t>забруднення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є</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четвертим</a:t>
            </a:r>
            <a:r>
              <a:rPr lang="ru-RU" sz="2000" b="1" dirty="0">
                <a:solidFill>
                  <a:srgbClr val="002060"/>
                </a:solidFill>
                <a:latin typeface="Times New Roman" panose="02020603050405020304" pitchFamily="18" charset="0"/>
                <a:cs typeface="Times New Roman" panose="02020603050405020304" pitchFamily="18" charset="0"/>
              </a:rPr>
              <a:t> фактором, на </a:t>
            </a:r>
            <a:r>
              <a:rPr lang="ru-RU" sz="2000" b="1" dirty="0" err="1">
                <a:solidFill>
                  <a:srgbClr val="002060"/>
                </a:solidFill>
                <a:latin typeface="Times New Roman" panose="02020603050405020304" pitchFamily="18" charset="0"/>
                <a:cs typeface="Times New Roman" panose="02020603050405020304" pitchFamily="18" charset="0"/>
              </a:rPr>
              <a:t>який</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припадає</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близько</a:t>
            </a:r>
            <a:r>
              <a:rPr lang="ru-RU" sz="2000" b="1" dirty="0">
                <a:solidFill>
                  <a:srgbClr val="002060"/>
                </a:solidFill>
                <a:latin typeface="Times New Roman" panose="02020603050405020304" pitchFamily="18" charset="0"/>
                <a:cs typeface="Times New Roman" panose="02020603050405020304" pitchFamily="18" charset="0"/>
              </a:rPr>
              <a:t> 10 % </a:t>
            </a:r>
            <a:r>
              <a:rPr lang="ru-RU" sz="2000" b="1" dirty="0" err="1">
                <a:solidFill>
                  <a:srgbClr val="002060"/>
                </a:solidFill>
                <a:latin typeface="Times New Roman" panose="02020603050405020304" pitchFamily="18" charset="0"/>
                <a:cs typeface="Times New Roman" panose="02020603050405020304" pitchFamily="18" charset="0"/>
              </a:rPr>
              <a:t>енергії</a:t>
            </a:r>
            <a:r>
              <a:rPr lang="ru-RU" sz="2000" b="1" dirty="0">
                <a:solidFill>
                  <a:srgbClr val="002060"/>
                </a:solidFill>
                <a:latin typeface="Times New Roman" panose="02020603050405020304" pitchFamily="18" charset="0"/>
                <a:cs typeface="Times New Roman" panose="02020603050405020304" pitchFamily="18" charset="0"/>
              </a:rPr>
              <a:t> ядерного </a:t>
            </a:r>
            <a:r>
              <a:rPr lang="ru-RU" sz="2000" b="1" dirty="0" err="1">
                <a:solidFill>
                  <a:srgbClr val="002060"/>
                </a:solidFill>
                <a:latin typeface="Times New Roman" panose="02020603050405020304" pitchFamily="18" charset="0"/>
                <a:cs typeface="Times New Roman" panose="02020603050405020304" pitchFamily="18" charset="0"/>
              </a:rPr>
              <a:t>вибуху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Під</a:t>
            </a:r>
            <a:r>
              <a:rPr lang="ru-RU" sz="2000" b="1" dirty="0">
                <a:solidFill>
                  <a:srgbClr val="002060"/>
                </a:solidFill>
                <a:latin typeface="Times New Roman" panose="02020603050405020304" pitchFamily="18" charset="0"/>
                <a:cs typeface="Times New Roman" panose="02020603050405020304" pitchFamily="18" charset="0"/>
              </a:rPr>
              <a:t> час ядерного </a:t>
            </a:r>
            <a:r>
              <a:rPr lang="ru-RU" sz="2000" b="1" dirty="0" err="1">
                <a:solidFill>
                  <a:srgbClr val="002060"/>
                </a:solidFill>
                <a:latin typeface="Times New Roman" panose="02020603050405020304" pitchFamily="18" charset="0"/>
                <a:cs typeface="Times New Roman" panose="02020603050405020304" pitchFamily="18" charset="0"/>
              </a:rPr>
              <a:t>вибуху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утворюється</a:t>
            </a:r>
            <a:r>
              <a:rPr lang="ru-RU" sz="2000" b="1" dirty="0">
                <a:solidFill>
                  <a:srgbClr val="002060"/>
                </a:solidFill>
                <a:latin typeface="Times New Roman" panose="02020603050405020304" pitchFamily="18" charset="0"/>
                <a:cs typeface="Times New Roman" panose="02020603050405020304" pitchFamily="18" charset="0"/>
              </a:rPr>
              <a:t> велика </a:t>
            </a:r>
            <a:r>
              <a:rPr lang="ru-RU" sz="2000" b="1" dirty="0" err="1">
                <a:solidFill>
                  <a:srgbClr val="002060"/>
                </a:solidFill>
                <a:latin typeface="Times New Roman" panose="02020603050405020304" pitchFamily="18" charset="0"/>
                <a:cs typeface="Times New Roman" panose="02020603050405020304" pitchFamily="18" charset="0"/>
              </a:rPr>
              <a:t>кількість</a:t>
            </a:r>
            <a:r>
              <a:rPr lang="ru-RU" sz="2000" b="1" dirty="0">
                <a:solidFill>
                  <a:srgbClr val="002060"/>
                </a:solidFill>
                <a:latin typeface="Times New Roman" panose="02020603050405020304" pitchFamily="18" charset="0"/>
                <a:cs typeface="Times New Roman" panose="02020603050405020304" pitchFamily="18" charset="0"/>
              </a:rPr>
              <a:t> радіоактивних </a:t>
            </a:r>
            <a:r>
              <a:rPr lang="ru-RU" sz="2000" b="1" dirty="0" err="1">
                <a:solidFill>
                  <a:srgbClr val="002060"/>
                </a:solidFill>
                <a:latin typeface="Times New Roman" panose="02020603050405020304" pitchFamily="18" charset="0"/>
                <a:cs typeface="Times New Roman" panose="02020603050405020304" pitchFamily="18" charset="0"/>
              </a:rPr>
              <a:t>речовин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які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осідаючи</a:t>
            </a:r>
            <a:r>
              <a:rPr lang="ru-RU" sz="2000" b="1" dirty="0">
                <a:solidFill>
                  <a:srgbClr val="002060"/>
                </a:solidFill>
                <a:latin typeface="Times New Roman" panose="02020603050405020304" pitchFamily="18" charset="0"/>
                <a:cs typeface="Times New Roman" panose="02020603050405020304" pitchFamily="18" charset="0"/>
              </a:rPr>
              <a:t> з </a:t>
            </a:r>
            <a:r>
              <a:rPr lang="ru-RU" sz="2000" b="1" dirty="0" err="1">
                <a:solidFill>
                  <a:srgbClr val="002060"/>
                </a:solidFill>
                <a:latin typeface="Times New Roman" panose="02020603050405020304" pitchFamily="18" charset="0"/>
                <a:cs typeface="Times New Roman" panose="02020603050405020304" pitchFamily="18" charset="0"/>
              </a:rPr>
              <a:t>димової</a:t>
            </a:r>
            <a:r>
              <a:rPr lang="ru-RU" sz="2000" b="1" dirty="0">
                <a:solidFill>
                  <a:srgbClr val="002060"/>
                </a:solidFill>
                <a:latin typeface="Times New Roman" panose="02020603050405020304" pitchFamily="18" charset="0"/>
                <a:cs typeface="Times New Roman" panose="02020603050405020304" pitchFamily="18" charset="0"/>
              </a:rPr>
              <a:t> хмари на </a:t>
            </a:r>
            <a:r>
              <a:rPr lang="ru-RU" sz="2000" b="1" dirty="0" err="1">
                <a:solidFill>
                  <a:srgbClr val="002060"/>
                </a:solidFill>
                <a:latin typeface="Times New Roman" panose="02020603050405020304" pitchFamily="18" charset="0"/>
                <a:cs typeface="Times New Roman" panose="02020603050405020304" pitchFamily="18" charset="0"/>
              </a:rPr>
              <a:t>поверхню</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землі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забруднюють</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повітря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місцевість</a:t>
            </a:r>
            <a:r>
              <a:rPr lang="ru-RU" sz="2000" b="1" dirty="0">
                <a:solidFill>
                  <a:srgbClr val="002060"/>
                </a:solidFill>
                <a:latin typeface="Times New Roman" panose="02020603050405020304" pitchFamily="18" charset="0"/>
                <a:cs typeface="Times New Roman" panose="02020603050405020304" pitchFamily="18" charset="0"/>
              </a:rPr>
              <a:t>, воду, а </a:t>
            </a:r>
            <a:r>
              <a:rPr lang="ru-RU" sz="2000" b="1" dirty="0" err="1">
                <a:solidFill>
                  <a:srgbClr val="002060"/>
                </a:solidFill>
                <a:latin typeface="Times New Roman" panose="02020603050405020304" pitchFamily="18" charset="0"/>
                <a:cs typeface="Times New Roman" panose="02020603050405020304" pitchFamily="18" charset="0"/>
              </a:rPr>
              <a:t>також</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всі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предмети</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що</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знаходяться</a:t>
            </a:r>
            <a:r>
              <a:rPr lang="ru-RU" sz="2000" b="1" dirty="0">
                <a:solidFill>
                  <a:srgbClr val="002060"/>
                </a:solidFill>
                <a:latin typeface="Times New Roman" panose="02020603050405020304" pitchFamily="18" charset="0"/>
                <a:cs typeface="Times New Roman" panose="02020603050405020304" pitchFamily="18" charset="0"/>
              </a:rPr>
              <a:t> на </a:t>
            </a:r>
            <a:r>
              <a:rPr lang="ru-RU" sz="2000" b="1" dirty="0" err="1">
                <a:solidFill>
                  <a:srgbClr val="002060"/>
                </a:solidFill>
                <a:latin typeface="Times New Roman" panose="02020603050405020304" pitchFamily="18" charset="0"/>
                <a:cs typeface="Times New Roman" panose="02020603050405020304" pitchFamily="18" charset="0"/>
              </a:rPr>
              <a:t>ній</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споруди</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лісові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насадження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сільськогосподарські</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культури</a:t>
            </a:r>
            <a:r>
              <a:rPr lang="ru-RU" sz="2000" b="1" dirty="0">
                <a:solidFill>
                  <a:srgbClr val="002060"/>
                </a:solidFill>
                <a:latin typeface="Times New Roman" panose="02020603050405020304" pitchFamily="18" charset="0"/>
                <a:cs typeface="Times New Roman" panose="02020603050405020304" pitchFamily="18" charset="0"/>
              </a:rPr>
              <a:t>, урожай, </a:t>
            </a:r>
            <a:r>
              <a:rPr lang="ru-RU" sz="2000" b="1" dirty="0" err="1">
                <a:solidFill>
                  <a:srgbClr val="002060"/>
                </a:solidFill>
                <a:latin typeface="Times New Roman" panose="02020603050405020304" pitchFamily="18" charset="0"/>
                <a:cs typeface="Times New Roman" panose="02020603050405020304" pitchFamily="18" charset="0"/>
              </a:rPr>
              <a:t>незахищених</a:t>
            </a:r>
            <a:r>
              <a:rPr lang="ru-RU" sz="2000" b="1" dirty="0">
                <a:solidFill>
                  <a:srgbClr val="002060"/>
                </a:solidFill>
                <a:latin typeface="Times New Roman" panose="02020603050405020304" pitchFamily="18" charset="0"/>
                <a:cs typeface="Times New Roman" panose="02020603050405020304" pitchFamily="18" charset="0"/>
              </a:rPr>
              <a:t> людей і </a:t>
            </a:r>
            <a:r>
              <a:rPr lang="ru-RU" sz="2000" b="1" dirty="0" err="1">
                <a:solidFill>
                  <a:srgbClr val="002060"/>
                </a:solidFill>
                <a:latin typeface="Times New Roman" panose="02020603050405020304" pitchFamily="18" charset="0"/>
                <a:cs typeface="Times New Roman" panose="02020603050405020304" pitchFamily="18" charset="0"/>
              </a:rPr>
              <a:t>тварин</a:t>
            </a:r>
            <a:r>
              <a:rPr lang="ru-RU" sz="2000" b="1" dirty="0">
                <a:solidFill>
                  <a:srgbClr val="002060"/>
                </a:solidFill>
                <a:latin typeface="Times New Roman" panose="02020603050405020304" pitchFamily="18" charset="0"/>
                <a:cs typeface="Times New Roman" panose="02020603050405020304" pitchFamily="18" charset="0"/>
              </a:rPr>
              <a:t>.</a:t>
            </a:r>
            <a:endParaRPr lang="ru-UA" sz="2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Окупований Донбас може постраждати від радіоактивного забруднення через дії  Росії — Кравчук — ІА «Вчасно»">
            <a:extLst>
              <a:ext uri="{FF2B5EF4-FFF2-40B4-BE49-F238E27FC236}">
                <a16:creationId xmlns:a16="http://schemas.microsoft.com/office/drawing/2014/main" id="{759D87F5-BA21-EB47-8DB3-F3DD5BD8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261"/>
            <a:ext cx="3242796" cy="1938992"/>
          </a:xfrm>
          <a:prstGeom prst="ellipse">
            <a:avLst/>
          </a:prstGeom>
          <a:ln>
            <a:noFill/>
          </a:ln>
          <a:effectLst>
            <a:softEdge rad="112500"/>
          </a:effectLst>
        </p:spPr>
      </p:pic>
    </p:spTree>
    <p:extLst>
      <p:ext uri="{BB962C8B-B14F-4D97-AF65-F5344CB8AC3E}">
        <p14:creationId xmlns:p14="http://schemas.microsoft.com/office/powerpoint/2010/main" val="17791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1F419EF-CAF9-484B-8DF6-A197F92A31C0}"/>
              </a:ext>
            </a:extLst>
          </p:cNvPr>
          <p:cNvSpPr/>
          <p:nvPr/>
        </p:nvSpPr>
        <p:spPr>
          <a:xfrm>
            <a:off x="190038" y="751140"/>
            <a:ext cx="7221459" cy="5755422"/>
          </a:xfrm>
          <a:prstGeom prst="rect">
            <a:avLst/>
          </a:prstGeom>
        </p:spPr>
        <p:txBody>
          <a:bodyPr wrap="square">
            <a:spAutoFit/>
          </a:bodyPr>
          <a:lstStyle/>
          <a:p>
            <a:pPr algn="ctr"/>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Ступінь зараження місцевості радіоактивними речовинами характеризується </a:t>
            </a:r>
            <a:r>
              <a:rPr lang="ru-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рівнем радіації</a:t>
            </a:r>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ru-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Рівень радіації</a:t>
            </a:r>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показує, яку дозу може отримати людина за одиницю часу. Вимірюється у рентгенах за годину (Р/год), рентгенах за секунду (Р/с) або у мілірентгенах за годину (мР/год) та мілірентгенах за секунду (мР/с).</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Вимірювання ступеню зараження необхідно для визначення небезпеки для людей та тварин, створеної зараженими об'єктами, а також для встановлення можливого режиму споживання заражених продуктів харчування, води, фуражу. </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Місцевість вважається зараженою, якщо рівень радіації вимірюваний на висоті 0,7-1 м від землі, складає 0,5 Р/год і вище. </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UA"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Граничні допустимі ступені зараження:</a:t>
            </a:r>
            <a:b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поверхня тіла людини, натільна білизна 20 мР/год;</a:t>
            </a:r>
            <a:b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лицьова частина протигаза 10 мР/год;</a:t>
            </a:r>
            <a:b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обмундирування, спорядження, взуття 30 мР/год;</a:t>
            </a:r>
            <a:b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UA"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техніка та технічне майно 20 мР/год.</a:t>
            </a:r>
            <a:endParaRPr lang="ru-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97369794-F592-2848-98A4-F28AE0AAEA7A}"/>
              </a:ext>
            </a:extLst>
          </p:cNvPr>
          <p:cNvSpPr/>
          <p:nvPr/>
        </p:nvSpPr>
        <p:spPr>
          <a:xfrm>
            <a:off x="190038" y="67479"/>
            <a:ext cx="8763924" cy="584775"/>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uk-UA" altLang="ru-UA" sz="3200" b="1" dirty="0">
                <a:solidFill>
                  <a:srgbClr val="002060"/>
                </a:solidFill>
              </a:rPr>
              <a:t>Як виміряти рівень радіації?</a:t>
            </a:r>
          </a:p>
        </p:txBody>
      </p:sp>
      <p:pic>
        <p:nvPicPr>
          <p:cNvPr id="41986" name="Picture 2" descr="В Чорнобильській зоні рівень радіації перевищив норму в 16 разів - ЗМІ » ТВА">
            <a:extLst>
              <a:ext uri="{FF2B5EF4-FFF2-40B4-BE49-F238E27FC236}">
                <a16:creationId xmlns:a16="http://schemas.microsoft.com/office/drawing/2014/main" id="{B3CAE6B2-1A58-1A4C-B332-84F884C54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124" y="1660635"/>
            <a:ext cx="2933876" cy="1652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990" name="Picture 6" descr="На Кіровоградщині у 26 школах перевищено допустимий рівень радіації -  МедПросвита">
            <a:extLst>
              <a:ext uri="{FF2B5EF4-FFF2-40B4-BE49-F238E27FC236}">
                <a16:creationId xmlns:a16="http://schemas.microsoft.com/office/drawing/2014/main" id="{66C4B893-94C6-8141-B6D1-59DBA2582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866" y="4717179"/>
            <a:ext cx="2933875" cy="16527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41986"/>
                                        </p:tgtEl>
                                      </p:cBhvr>
                                    </p:animEffect>
                                    <p:set>
                                      <p:cBhvr>
                                        <p:cTn id="13" dur="1" fill="hold">
                                          <p:stCondLst>
                                            <p:cond delay="499"/>
                                          </p:stCondLst>
                                        </p:cTn>
                                        <p:tgtEl>
                                          <p:spTgt spid="4198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41990"/>
                                        </p:tgtEl>
                                      </p:cBhvr>
                                    </p:animEffect>
                                    <p:set>
                                      <p:cBhvr>
                                        <p:cTn id="18" dur="1" fill="hold">
                                          <p:stCondLst>
                                            <p:cond delay="499"/>
                                          </p:stCondLst>
                                        </p:cTn>
                                        <p:tgtEl>
                                          <p:spTgt spid="419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55F626-5F62-754B-A51C-EF5C3BC503FF}"/>
              </a:ext>
            </a:extLst>
          </p:cNvPr>
          <p:cNvSpPr/>
          <p:nvPr/>
        </p:nvSpPr>
        <p:spPr>
          <a:xfrm>
            <a:off x="4088524" y="1389940"/>
            <a:ext cx="4865438" cy="5386090"/>
          </a:xfrm>
          <a:prstGeom prst="rect">
            <a:avLst/>
          </a:prstGeom>
          <a:blipFill>
            <a:blip r:embed="rId2">
              <a:alphaModFix amt="16000"/>
            </a:blip>
            <a:stretch>
              <a:fillRect/>
            </a:stretch>
          </a:blipFill>
        </p:spPr>
        <p:txBody>
          <a:bodyPr wrap="square">
            <a:spAutoFit/>
          </a:bodyPr>
          <a:lstStyle/>
          <a:p>
            <a:r>
              <a:rPr lang="ru-RU" sz="2000" dirty="0">
                <a:solidFill>
                  <a:srgbClr val="002060"/>
                </a:solidFill>
                <a:latin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cs typeface="Times New Roman" panose="02020603050405020304" pitchFamily="18" charset="0"/>
              </a:rPr>
              <a:t>Для </a:t>
            </a:r>
            <a:r>
              <a:rPr lang="ru-RU" dirty="0" err="1">
                <a:solidFill>
                  <a:srgbClr val="002060"/>
                </a:solidFill>
                <a:latin typeface="Times New Roman" panose="02020603050405020304" pitchFamily="18" charset="0"/>
                <a:cs typeface="Times New Roman" panose="02020603050405020304" pitchFamily="18" charset="0"/>
              </a:rPr>
              <a:t>виявлення</a:t>
            </a:r>
            <a:r>
              <a:rPr lang="ru-RU" dirty="0">
                <a:solidFill>
                  <a:srgbClr val="002060"/>
                </a:solidFill>
                <a:latin typeface="Times New Roman" panose="02020603050405020304" pitchFamily="18" charset="0"/>
                <a:cs typeface="Times New Roman" panose="02020603050405020304" pitchFamily="18" charset="0"/>
              </a:rPr>
              <a:t> і </a:t>
            </a:r>
            <a:r>
              <a:rPr lang="ru-RU" dirty="0" err="1">
                <a:solidFill>
                  <a:srgbClr val="002060"/>
                </a:solidFill>
                <a:latin typeface="Times New Roman" panose="02020603050405020304" pitchFamily="18" charset="0"/>
                <a:cs typeface="Times New Roman" panose="02020603050405020304" pitchFamily="18" charset="0"/>
              </a:rPr>
              <a:t>виміру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іонізуючих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випромінювань</a:t>
            </a:r>
            <a:r>
              <a:rPr lang="ru-RU" dirty="0">
                <a:solidFill>
                  <a:srgbClr val="002060"/>
                </a:solidFill>
                <a:latin typeface="Times New Roman" panose="02020603050405020304" pitchFamily="18" charset="0"/>
                <a:cs typeface="Times New Roman" panose="02020603050405020304" pitchFamily="18" charset="0"/>
              </a:rPr>
              <a:t> радіоактивних </a:t>
            </a:r>
            <a:r>
              <a:rPr lang="ru-RU" dirty="0" err="1">
                <a:solidFill>
                  <a:srgbClr val="002060"/>
                </a:solidFill>
                <a:latin typeface="Times New Roman" panose="02020603050405020304" pitchFamily="18" charset="0"/>
                <a:cs typeface="Times New Roman" panose="02020603050405020304" pitchFamily="18" charset="0"/>
              </a:rPr>
              <a:t>речовин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використовуються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дозиметричні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прилади</a:t>
            </a:r>
            <a:r>
              <a:rPr lang="ru-RU"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рентгенометри</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радіометри-рентгенометри</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індикатори</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індивідуальні</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дозиметри</a:t>
            </a:r>
            <a:r>
              <a:rPr lang="ru-RU" b="1" i="1" dirty="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За </a:t>
            </a:r>
            <a:r>
              <a:rPr lang="ru-RU" dirty="0" err="1">
                <a:solidFill>
                  <a:srgbClr val="002060"/>
                </a:solidFill>
                <a:latin typeface="Times New Roman" panose="02020603050405020304" pitchFamily="18" charset="0"/>
                <a:cs typeface="Times New Roman" panose="02020603050405020304" pitchFamily="18" charset="0"/>
              </a:rPr>
              <a:t>своїм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призначенням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поділяються</a:t>
            </a:r>
            <a:r>
              <a:rPr lang="ru-RU" dirty="0">
                <a:solidFill>
                  <a:srgbClr val="002060"/>
                </a:solidFill>
                <a:latin typeface="Times New Roman" panose="02020603050405020304" pitchFamily="18" charset="0"/>
                <a:cs typeface="Times New Roman" panose="02020603050405020304" pitchFamily="18" charset="0"/>
              </a:rPr>
              <a:t> на </a:t>
            </a:r>
            <a:r>
              <a:rPr lang="ru-RU" dirty="0" err="1">
                <a:solidFill>
                  <a:srgbClr val="002060"/>
                </a:solidFill>
                <a:latin typeface="Times New Roman" panose="02020603050405020304" pitchFamily="18" charset="0"/>
                <a:cs typeface="Times New Roman" panose="02020603050405020304" pitchFamily="18" charset="0"/>
              </a:rPr>
              <a:t>прилади</a:t>
            </a:r>
            <a:r>
              <a:rPr lang="ru-RU" dirty="0">
                <a:solidFill>
                  <a:srgbClr val="002060"/>
                </a:solidFill>
                <a:latin typeface="Times New Roman" panose="02020603050405020304" pitchFamily="18" charset="0"/>
                <a:cs typeface="Times New Roman" panose="02020603050405020304" pitchFamily="18" charset="0"/>
              </a:rPr>
              <a:t> для </a:t>
            </a:r>
            <a:r>
              <a:rPr lang="ru-RU" dirty="0" err="1">
                <a:solidFill>
                  <a:srgbClr val="002060"/>
                </a:solidFill>
                <a:latin typeface="Times New Roman" panose="02020603050405020304" pitchFamily="18" charset="0"/>
                <a:cs typeface="Times New Roman" panose="02020603050405020304" pitchFamily="18" charset="0"/>
              </a:rPr>
              <a:t>формувань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цивільноі</a:t>
            </a:r>
            <a:r>
              <a:rPr lang="ru-RU" dirty="0">
                <a:solidFill>
                  <a:srgbClr val="002060"/>
                </a:solidFill>
                <a:latin typeface="Times New Roman" panose="02020603050405020304" pitchFamily="18" charset="0"/>
                <a:cs typeface="Times New Roman" panose="02020603050405020304" pitchFamily="18" charset="0"/>
              </a:rPr>
              <a:t>̈ оборони і </a:t>
            </a:r>
            <a:r>
              <a:rPr lang="ru-RU" dirty="0" err="1">
                <a:solidFill>
                  <a:srgbClr val="002060"/>
                </a:solidFill>
                <a:latin typeface="Times New Roman" panose="02020603050405020304" pitchFamily="18" charset="0"/>
                <a:cs typeface="Times New Roman" panose="02020603050405020304" pitchFamily="18" charset="0"/>
              </a:rPr>
              <a:t>побутові</a:t>
            </a:r>
            <a:r>
              <a:rPr lang="ru-RU" dirty="0">
                <a:solidFill>
                  <a:srgbClr val="002060"/>
                </a:solidFill>
                <a:latin typeface="Times New Roman" panose="02020603050405020304" pitchFamily="18" charset="0"/>
                <a:cs typeface="Times New Roman" panose="02020603050405020304" pitchFamily="18" charset="0"/>
              </a:rPr>
              <a:t> для </a:t>
            </a:r>
            <a:r>
              <a:rPr lang="ru-RU" dirty="0" err="1">
                <a:solidFill>
                  <a:srgbClr val="002060"/>
                </a:solidFill>
                <a:latin typeface="Times New Roman" panose="02020603050405020304" pitchFamily="18" charset="0"/>
                <a:cs typeface="Times New Roman" panose="02020603050405020304" pitchFamily="18" charset="0"/>
              </a:rPr>
              <a:t>використанням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населенням</a:t>
            </a:r>
            <a:r>
              <a:rPr lang="ru-RU" dirty="0">
                <a:solidFill>
                  <a:srgbClr val="002060"/>
                </a:solidFill>
                <a:latin typeface="Times New Roman" panose="02020603050405020304" pitchFamily="18" charset="0"/>
                <a:cs typeface="Times New Roman" panose="02020603050405020304" pitchFamily="18" charset="0"/>
              </a:rPr>
              <a:t>.</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Дозиметричні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прилади</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призначені</a:t>
            </a:r>
            <a:r>
              <a:rPr lang="ru-RU" b="1" dirty="0">
                <a:solidFill>
                  <a:srgbClr val="002060"/>
                </a:solidFill>
                <a:latin typeface="Times New Roman" panose="02020603050405020304" pitchFamily="18" charset="0"/>
                <a:cs typeface="Times New Roman" panose="02020603050405020304" pitchFamily="18" charset="0"/>
              </a:rPr>
              <a:t> для:</a:t>
            </a:r>
          </a:p>
          <a:p>
            <a:pPr>
              <a:buFont typeface="Arial" panose="020B0604020202020204" pitchFamily="34" charset="0"/>
              <a:buChar char="•"/>
            </a:pPr>
            <a:r>
              <a:rPr lang="ru-RU" dirty="0" err="1">
                <a:solidFill>
                  <a:srgbClr val="002060"/>
                </a:solidFill>
                <a:latin typeface="Times New Roman" panose="02020603050405020304" pitchFamily="18" charset="0"/>
                <a:cs typeface="Times New Roman" panose="02020603050405020304" pitchFamily="18" charset="0"/>
              </a:rPr>
              <a:t>радіаційної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розвідки</a:t>
            </a:r>
            <a:r>
              <a:rPr lang="ru-RU" dirty="0">
                <a:solidFill>
                  <a:srgbClr val="002060"/>
                </a:solidFill>
                <a:latin typeface="Times New Roman" panose="02020603050405020304" pitchFamily="18" charset="0"/>
                <a:cs typeface="Times New Roman" panose="02020603050405020304" pitchFamily="18" charset="0"/>
              </a:rPr>
              <a:t> — </a:t>
            </a:r>
            <a:r>
              <a:rPr lang="ru-RU" dirty="0" err="1">
                <a:solidFill>
                  <a:srgbClr val="002060"/>
                </a:solidFill>
                <a:latin typeface="Times New Roman" panose="02020603050405020304" pitchFamily="18" charset="0"/>
                <a:cs typeface="Times New Roman" panose="02020603050405020304" pitchFamily="18" charset="0"/>
              </a:rPr>
              <a:t>визначення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рівнів</a:t>
            </a:r>
            <a:r>
              <a:rPr lang="ru-RU" dirty="0">
                <a:solidFill>
                  <a:srgbClr val="002060"/>
                </a:solidFill>
                <a:latin typeface="Times New Roman" panose="02020603050405020304" pitchFamily="18" charset="0"/>
                <a:cs typeface="Times New Roman" panose="02020603050405020304" pitchFamily="18" charset="0"/>
              </a:rPr>
              <a:t> радіації на </a:t>
            </a:r>
            <a:r>
              <a:rPr lang="ru-RU" dirty="0" err="1">
                <a:solidFill>
                  <a:srgbClr val="002060"/>
                </a:solidFill>
                <a:latin typeface="Times New Roman" panose="02020603050405020304" pitchFamily="18" charset="0"/>
                <a:cs typeface="Times New Roman" panose="02020603050405020304" pitchFamily="18" charset="0"/>
              </a:rPr>
              <a:t>місцевості</a:t>
            </a:r>
            <a:r>
              <a:rPr lang="ru-RU" dirty="0">
                <a:solidFill>
                  <a:srgbClr val="002060"/>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ru-RU" dirty="0">
                <a:solidFill>
                  <a:srgbClr val="002060"/>
                </a:solidFill>
                <a:latin typeface="Times New Roman" panose="02020603050405020304" pitchFamily="18" charset="0"/>
                <a:cs typeface="Times New Roman" panose="02020603050405020304" pitchFamily="18" charset="0"/>
              </a:rPr>
              <a:t>контролю за </a:t>
            </a:r>
            <a:r>
              <a:rPr lang="ru-RU" dirty="0" err="1">
                <a:solidFill>
                  <a:srgbClr val="002060"/>
                </a:solidFill>
                <a:latin typeface="Times New Roman" panose="02020603050405020304" pitchFamily="18" charset="0"/>
                <a:cs typeface="Times New Roman" panose="02020603050405020304" pitchFamily="18" charset="0"/>
              </a:rPr>
              <a:t>ступенем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зараження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радіоактивними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речовинами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техніки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продуктів</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харчування</a:t>
            </a:r>
            <a:r>
              <a:rPr lang="ru-RU" dirty="0">
                <a:solidFill>
                  <a:srgbClr val="002060"/>
                </a:solidFill>
                <a:latin typeface="Times New Roman" panose="02020603050405020304" pitchFamily="18" charset="0"/>
                <a:cs typeface="Times New Roman" panose="02020603050405020304" pitchFamily="18" charset="0"/>
              </a:rPr>
              <a:t>, води та </a:t>
            </a:r>
            <a:r>
              <a:rPr lang="ru-RU" dirty="0" err="1">
                <a:solidFill>
                  <a:srgbClr val="002060"/>
                </a:solidFill>
                <a:latin typeface="Times New Roman" panose="02020603050405020304" pitchFamily="18" charset="0"/>
                <a:cs typeface="Times New Roman" panose="02020603050405020304" pitchFamily="18" charset="0"/>
              </a:rPr>
              <a:t>ін</a:t>
            </a:r>
            <a:r>
              <a:rPr lang="ru-RU" dirty="0">
                <a:solidFill>
                  <a:srgbClr val="002060"/>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ru-RU" dirty="0">
                <a:solidFill>
                  <a:srgbClr val="002060"/>
                </a:solidFill>
                <a:latin typeface="Times New Roman" panose="02020603050405020304" pitchFamily="18" charset="0"/>
                <a:cs typeface="Times New Roman" panose="02020603050405020304" pitchFamily="18" charset="0"/>
              </a:rPr>
              <a:t>контролю за </a:t>
            </a:r>
            <a:r>
              <a:rPr lang="ru-RU" dirty="0" err="1">
                <a:solidFill>
                  <a:srgbClr val="002060"/>
                </a:solidFill>
                <a:latin typeface="Times New Roman" panose="02020603050405020304" pitchFamily="18" charset="0"/>
                <a:cs typeface="Times New Roman" panose="02020603050405020304" pitchFamily="18" charset="0"/>
              </a:rPr>
              <a:t>опромінюванням</a:t>
            </a:r>
            <a:r>
              <a:rPr lang="ru-RU" dirty="0">
                <a:solidFill>
                  <a:srgbClr val="002060"/>
                </a:solidFill>
                <a:latin typeface="Times New Roman" panose="02020603050405020304" pitchFamily="18" charset="0"/>
                <a:cs typeface="Times New Roman" panose="02020603050405020304" pitchFamily="18" charset="0"/>
              </a:rPr>
              <a:t> — </a:t>
            </a:r>
            <a:r>
              <a:rPr lang="ru-RU" dirty="0" err="1">
                <a:solidFill>
                  <a:srgbClr val="002060"/>
                </a:solidFill>
                <a:latin typeface="Times New Roman" panose="02020603050405020304" pitchFamily="18" charset="0"/>
                <a:cs typeface="Times New Roman" panose="02020603050405020304" pitchFamily="18" charset="0"/>
              </a:rPr>
              <a:t>вимірювання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поглинаючих</a:t>
            </a:r>
            <a:r>
              <a:rPr lang="ru-RU" dirty="0">
                <a:solidFill>
                  <a:srgbClr val="002060"/>
                </a:solidFill>
                <a:latin typeface="Times New Roman" panose="02020603050405020304" pitchFamily="18" charset="0"/>
                <a:cs typeface="Times New Roman" panose="02020603050405020304" pitchFamily="18" charset="0"/>
              </a:rPr>
              <a:t> доз </a:t>
            </a:r>
            <a:r>
              <a:rPr lang="ru-RU" dirty="0" err="1">
                <a:solidFill>
                  <a:srgbClr val="002060"/>
                </a:solidFill>
                <a:latin typeface="Times New Roman" panose="02020603050405020304" pitchFamily="18" charset="0"/>
                <a:cs typeface="Times New Roman" panose="02020603050405020304" pitchFamily="18" charset="0"/>
              </a:rPr>
              <a:t>опромінювання</a:t>
            </a:r>
            <a:r>
              <a:rPr lang="ru-RU" dirty="0">
                <a:solidFill>
                  <a:srgbClr val="002060"/>
                </a:solidFill>
                <a:latin typeface="Times New Roman" panose="02020603050405020304" pitchFamily="18" charset="0"/>
                <a:cs typeface="Times New Roman" panose="02020603050405020304" pitchFamily="18" charset="0"/>
              </a:rPr>
              <a:t> людей;</a:t>
            </a:r>
          </a:p>
          <a:p>
            <a:pPr>
              <a:buFont typeface="Arial" panose="020B0604020202020204" pitchFamily="34" charset="0"/>
              <a:buChar char="•"/>
            </a:pPr>
            <a:r>
              <a:rPr lang="ru-RU" dirty="0" err="1">
                <a:solidFill>
                  <a:srgbClr val="002060"/>
                </a:solidFill>
                <a:latin typeface="Times New Roman" panose="02020603050405020304" pitchFamily="18" charset="0"/>
                <a:cs typeface="Times New Roman" panose="02020603050405020304" pitchFamily="18" charset="0"/>
              </a:rPr>
              <a:t>визначення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наведеної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радіоактивності</a:t>
            </a:r>
            <a:r>
              <a:rPr lang="ru-RU" dirty="0">
                <a:solidFill>
                  <a:srgbClr val="002060"/>
                </a:solidFill>
                <a:latin typeface="Times New Roman" panose="02020603050405020304" pitchFamily="18" charset="0"/>
                <a:cs typeface="Times New Roman" panose="02020603050405020304" pitchFamily="18" charset="0"/>
              </a:rPr>
              <a:t> в </a:t>
            </a:r>
            <a:r>
              <a:rPr lang="ru-RU" dirty="0" err="1">
                <a:solidFill>
                  <a:srgbClr val="002060"/>
                </a:solidFill>
                <a:latin typeface="Times New Roman" panose="02020603050405020304" pitchFamily="18" charset="0"/>
                <a:cs typeface="Times New Roman" panose="02020603050405020304" pitchFamily="18" charset="0"/>
              </a:rPr>
              <a:t>ґрунті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техніці</a:t>
            </a:r>
            <a:r>
              <a:rPr lang="ru-RU" dirty="0">
                <a:solidFill>
                  <a:srgbClr val="002060"/>
                </a:solidFill>
                <a:latin typeface="Times New Roman" panose="02020603050405020304" pitchFamily="18" charset="0"/>
                <a:cs typeface="Times New Roman" panose="02020603050405020304" pitchFamily="18" charset="0"/>
              </a:rPr>
              <a:t>, предметах, </a:t>
            </a:r>
            <a:r>
              <a:rPr lang="ru-RU" dirty="0" err="1">
                <a:solidFill>
                  <a:srgbClr val="002060"/>
                </a:solidFill>
                <a:latin typeface="Times New Roman" panose="02020603050405020304" pitchFamily="18" charset="0"/>
                <a:cs typeface="Times New Roman" panose="02020603050405020304" pitchFamily="18" charset="0"/>
              </a:rPr>
              <a:t>які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опромінювались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нейтронними</a:t>
            </a:r>
            <a:r>
              <a:rPr lang="ru-RU" dirty="0">
                <a:solidFill>
                  <a:srgbClr val="002060"/>
                </a:solidFill>
                <a:latin typeface="Times New Roman" panose="02020603050405020304" pitchFamily="18" charset="0"/>
                <a:cs typeface="Times New Roman" panose="02020603050405020304" pitchFamily="18" charset="0"/>
              </a:rPr>
              <a:t> потоками.</a:t>
            </a:r>
          </a:p>
        </p:txBody>
      </p:sp>
      <p:pic>
        <p:nvPicPr>
          <p:cNvPr id="4" name="Picture 3">
            <a:extLst>
              <a:ext uri="{FF2B5EF4-FFF2-40B4-BE49-F238E27FC236}">
                <a16:creationId xmlns:a16="http://schemas.microsoft.com/office/drawing/2014/main" id="{A1A37B56-A0EC-DB4E-AE94-8312534F2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368" y="1389940"/>
            <a:ext cx="2266212" cy="384246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23ABC1D1-1552-AF4B-A1E0-69D2CE86D494}"/>
              </a:ext>
            </a:extLst>
          </p:cNvPr>
          <p:cNvSpPr/>
          <p:nvPr/>
        </p:nvSpPr>
        <p:spPr>
          <a:xfrm>
            <a:off x="190038" y="67479"/>
            <a:ext cx="8763924" cy="1077218"/>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r>
              <a:rPr lang="uk-UA" altLang="ru-UA" sz="3200" b="1" dirty="0">
                <a:solidFill>
                  <a:srgbClr val="002060"/>
                </a:solidFill>
              </a:rPr>
              <a:t>Прилади для спостереження та реєстрації радіоактивних </a:t>
            </a:r>
            <a:r>
              <a:rPr lang="uk-UA" altLang="ru-UA" sz="3200" b="1" dirty="0" err="1">
                <a:solidFill>
                  <a:srgbClr val="002060"/>
                </a:solidFill>
              </a:rPr>
              <a:t>випромінювань</a:t>
            </a:r>
            <a:r>
              <a:rPr lang="uk-UA" altLang="ru-UA" sz="3200" b="1" dirty="0">
                <a:solidFill>
                  <a:srgbClr val="002060"/>
                </a:solidFill>
              </a:rPr>
              <a:t> </a:t>
            </a:r>
            <a:endParaRPr lang="ru-UA" sz="3200" dirty="0">
              <a:solidFill>
                <a:srgbClr val="002060"/>
              </a:solidFill>
            </a:endParaRPr>
          </a:p>
        </p:txBody>
      </p:sp>
      <p:sp>
        <p:nvSpPr>
          <p:cNvPr id="7" name="Прямоугольник 6">
            <a:extLst>
              <a:ext uri="{FF2B5EF4-FFF2-40B4-BE49-F238E27FC236}">
                <a16:creationId xmlns:a16="http://schemas.microsoft.com/office/drawing/2014/main" id="{9BB5D585-33B5-F44A-9782-D2A7D5EF9B26}"/>
              </a:ext>
            </a:extLst>
          </p:cNvPr>
          <p:cNvSpPr/>
          <p:nvPr/>
        </p:nvSpPr>
        <p:spPr>
          <a:xfrm>
            <a:off x="74424" y="5353178"/>
            <a:ext cx="4014100" cy="1015663"/>
          </a:xfrm>
          <a:prstGeom prst="rect">
            <a:avLst/>
          </a:prstGeom>
          <a:blipFill>
            <a:blip r:embed="rId2">
              <a:alphaModFix amt="16000"/>
            </a:blip>
            <a:stretch>
              <a:fillRect/>
            </a:stretch>
          </a:blipFill>
        </p:spPr>
        <p:txBody>
          <a:bodyPr wrap="square">
            <a:spAutoFit/>
          </a:bodyPr>
          <a:lstStyle/>
          <a:p>
            <a:pPr algn="just"/>
            <a:r>
              <a:rPr lang="uk-UA" altLang="ru-UA" sz="2000" b="1" dirty="0">
                <a:solidFill>
                  <a:srgbClr val="002060"/>
                </a:solidFill>
                <a:latin typeface="Times New Roman" panose="02020603050405020304" pitchFamily="18" charset="0"/>
                <a:cs typeface="Times New Roman" panose="02020603050405020304" pitchFamily="18" charset="0"/>
              </a:rPr>
              <a:t>Дозиметр</a:t>
            </a:r>
            <a:r>
              <a:rPr lang="uk-UA" altLang="ru-UA" sz="2000" i="1" dirty="0">
                <a:solidFill>
                  <a:srgbClr val="002060"/>
                </a:solidFill>
                <a:latin typeface="Times New Roman" panose="02020603050405020304" pitchFamily="18" charset="0"/>
                <a:cs typeface="Times New Roman" panose="02020603050405020304" pitchFamily="18" charset="0"/>
              </a:rPr>
              <a:t> </a:t>
            </a:r>
            <a:r>
              <a:rPr lang="uk-UA" altLang="ru-UA" sz="2000" dirty="0">
                <a:solidFill>
                  <a:srgbClr val="002060"/>
                </a:solidFill>
                <a:latin typeface="Times New Roman" panose="02020603050405020304" pitchFamily="18" charset="0"/>
                <a:cs typeface="Times New Roman" panose="02020603050405020304" pitchFamily="18" charset="0"/>
              </a:rPr>
              <a:t>— прилад для вимірювання дози та потужності дози іонізуючого випромінювання.</a:t>
            </a:r>
          </a:p>
        </p:txBody>
      </p:sp>
    </p:spTree>
    <p:extLst>
      <p:ext uri="{BB962C8B-B14F-4D97-AF65-F5344CB8AC3E}">
        <p14:creationId xmlns:p14="http://schemas.microsoft.com/office/powerpoint/2010/main" val="3597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9000" r="-39000"/>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3021940-FA89-0E45-8832-FB44A53D01A4}"/>
              </a:ext>
            </a:extLst>
          </p:cNvPr>
          <p:cNvSpPr/>
          <p:nvPr/>
        </p:nvSpPr>
        <p:spPr>
          <a:xfrm>
            <a:off x="2727679" y="90039"/>
            <a:ext cx="3252814"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Вплив радіації</a:t>
            </a:r>
          </a:p>
        </p:txBody>
      </p:sp>
      <p:graphicFrame>
        <p:nvGraphicFramePr>
          <p:cNvPr id="4" name="Диаграмма 3">
            <a:extLst>
              <a:ext uri="{FF2B5EF4-FFF2-40B4-BE49-F238E27FC236}">
                <a16:creationId xmlns:a16="http://schemas.microsoft.com/office/drawing/2014/main" id="{EB763FCB-50A5-C043-8BDA-2711BF258EF0}"/>
              </a:ext>
            </a:extLst>
          </p:cNvPr>
          <p:cNvGraphicFramePr/>
          <p:nvPr>
            <p:extLst>
              <p:ext uri="{D42A27DB-BD31-4B8C-83A1-F6EECF244321}">
                <p14:modId xmlns:p14="http://schemas.microsoft.com/office/powerpoint/2010/main" val="1604939022"/>
              </p:ext>
            </p:extLst>
          </p:nvPr>
        </p:nvGraphicFramePr>
        <p:xfrm>
          <a:off x="0" y="475253"/>
          <a:ext cx="7821038" cy="5443536"/>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a:extLst>
              <a:ext uri="{FF2B5EF4-FFF2-40B4-BE49-F238E27FC236}">
                <a16:creationId xmlns:a16="http://schemas.microsoft.com/office/drawing/2014/main" id="{4B317620-C37A-7541-98D4-35C71B7A9AF6}"/>
              </a:ext>
            </a:extLst>
          </p:cNvPr>
          <p:cNvSpPr/>
          <p:nvPr/>
        </p:nvSpPr>
        <p:spPr>
          <a:xfrm>
            <a:off x="0" y="5657671"/>
            <a:ext cx="9144000" cy="1200329"/>
          </a:xfrm>
          <a:prstGeom prst="rect">
            <a:avLst/>
          </a:prstGeom>
          <a:gradFill>
            <a:gsLst>
              <a:gs pos="0">
                <a:srgbClr val="F3960F">
                  <a:lumMod val="5000"/>
                  <a:lumOff val="95000"/>
                </a:srgbClr>
              </a:gs>
              <a:gs pos="66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uk-UA" altLang="ru-UA"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Розглянувши подану діаграму помічаємо, що основну дозу радіації людина отримує саме від природних джерел.</a:t>
            </a:r>
          </a:p>
          <a:p>
            <a:pPr marL="0" marR="0" lvl="0" indent="0" defTabSz="914400" eaLnBrk="1" fontAlgn="auto" latinLnBrk="0" hangingPunct="1">
              <a:lnSpc>
                <a:spcPct val="100000"/>
              </a:lnSpc>
              <a:spcBef>
                <a:spcPct val="0"/>
              </a:spcBef>
              <a:spcAft>
                <a:spcPts val="0"/>
              </a:spcAft>
              <a:buClrTx/>
              <a:buSzTx/>
              <a:buFontTx/>
              <a:buNone/>
              <a:tabLst/>
              <a:defRPr/>
            </a:pPr>
            <a:r>
              <a:rPr kumimoji="0" lang="uk-UA" altLang="ru-UA"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Отже, можемо зробити висновок, що радіація це не спричинене людиною явище. Це явище, яке існує в природі незалежно від людської діяльності.</a:t>
            </a:r>
          </a:p>
        </p:txBody>
      </p:sp>
    </p:spTree>
    <p:extLst>
      <p:ext uri="{BB962C8B-B14F-4D97-AF65-F5344CB8AC3E}">
        <p14:creationId xmlns:p14="http://schemas.microsoft.com/office/powerpoint/2010/main" val="44461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4"/>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stretch>
            <a:fillRect/>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3021940-FA89-0E45-8832-FB44A53D01A4}"/>
              </a:ext>
            </a:extLst>
          </p:cNvPr>
          <p:cNvSpPr/>
          <p:nvPr/>
        </p:nvSpPr>
        <p:spPr>
          <a:xfrm>
            <a:off x="126127" y="90039"/>
            <a:ext cx="8944302" cy="1077218"/>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lvl="0" algn="ctr" defTabSz="914400"/>
            <a:r>
              <a:rPr lang="ru-RU" sz="3200" b="1" kern="0" dirty="0" err="1">
                <a:solidFill>
                  <a:srgbClr val="002060"/>
                </a:solidFill>
                <a:latin typeface="Times New Roman" panose="02020603050405020304" pitchFamily="18" charset="0"/>
                <a:cs typeface="Times New Roman" panose="02020603050405020304" pitchFamily="18" charset="0"/>
              </a:rPr>
              <a:t>Чутливість</a:t>
            </a:r>
            <a:r>
              <a:rPr lang="ru-RU" sz="3200" b="1" kern="0" dirty="0">
                <a:solidFill>
                  <a:srgbClr val="002060"/>
                </a:solidFill>
                <a:latin typeface="Times New Roman" panose="02020603050405020304" pitchFamily="18" charset="0"/>
                <a:cs typeface="Times New Roman" panose="02020603050405020304" pitchFamily="18" charset="0"/>
              </a:rPr>
              <a:t> </a:t>
            </a:r>
            <a:r>
              <a:rPr lang="ru-RU" sz="3200" b="1" kern="0" dirty="0" err="1">
                <a:solidFill>
                  <a:srgbClr val="002060"/>
                </a:solidFill>
                <a:latin typeface="Times New Roman" panose="02020603050405020304" pitchFamily="18" charset="0"/>
                <a:cs typeface="Times New Roman" panose="02020603050405020304" pitchFamily="18" charset="0"/>
              </a:rPr>
              <a:t>живих</a:t>
            </a:r>
            <a:r>
              <a:rPr lang="ru-RU" sz="3200" b="1" kern="0" dirty="0">
                <a:solidFill>
                  <a:srgbClr val="002060"/>
                </a:solidFill>
                <a:latin typeface="Times New Roman" panose="02020603050405020304" pitchFamily="18" charset="0"/>
                <a:cs typeface="Times New Roman" panose="02020603050405020304" pitchFamily="18" charset="0"/>
              </a:rPr>
              <a:t> </a:t>
            </a:r>
            <a:r>
              <a:rPr lang="ru-RU" sz="3200" b="1" kern="0" dirty="0" err="1">
                <a:solidFill>
                  <a:srgbClr val="002060"/>
                </a:solidFill>
                <a:latin typeface="Times New Roman" panose="02020603050405020304" pitchFamily="18" charset="0"/>
                <a:cs typeface="Times New Roman" panose="02020603050405020304" pitchFamily="18" charset="0"/>
              </a:rPr>
              <a:t>організмів</a:t>
            </a:r>
            <a:r>
              <a:rPr lang="ru-RU" sz="3200" b="1" kern="0" dirty="0">
                <a:solidFill>
                  <a:srgbClr val="002060"/>
                </a:solidFill>
                <a:latin typeface="Times New Roman" panose="02020603050405020304" pitchFamily="18" charset="0"/>
                <a:cs typeface="Times New Roman" panose="02020603050405020304" pitchFamily="18" charset="0"/>
              </a:rPr>
              <a:t> до </a:t>
            </a:r>
            <a:r>
              <a:rPr lang="ru-RU" sz="3200" b="1" kern="0" dirty="0" err="1">
                <a:solidFill>
                  <a:srgbClr val="002060"/>
                </a:solidFill>
                <a:latin typeface="Times New Roman" panose="02020603050405020304" pitchFamily="18" charset="0"/>
                <a:cs typeface="Times New Roman" panose="02020603050405020304" pitchFamily="18" charset="0"/>
              </a:rPr>
              <a:t>радіаційного</a:t>
            </a:r>
            <a:r>
              <a:rPr lang="ru-RU" sz="3200" b="1" kern="0" dirty="0">
                <a:solidFill>
                  <a:srgbClr val="002060"/>
                </a:solidFill>
                <a:latin typeface="Times New Roman" panose="02020603050405020304" pitchFamily="18" charset="0"/>
                <a:cs typeface="Times New Roman" panose="02020603050405020304" pitchFamily="18" charset="0"/>
              </a:rPr>
              <a:t> </a:t>
            </a:r>
            <a:r>
              <a:rPr lang="ru-RU" sz="3200" b="1" kern="0" dirty="0" err="1">
                <a:solidFill>
                  <a:srgbClr val="002060"/>
                </a:solidFill>
                <a:latin typeface="Times New Roman" panose="02020603050405020304" pitchFamily="18" charset="0"/>
                <a:cs typeface="Times New Roman" panose="02020603050405020304" pitchFamily="18" charset="0"/>
              </a:rPr>
              <a:t>опромінення</a:t>
            </a:r>
            <a:endParaRPr kumimoji="0" lang="ru-RU"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aphicFrame>
        <p:nvGraphicFramePr>
          <p:cNvPr id="6" name="Содержимое 3">
            <a:extLst>
              <a:ext uri="{FF2B5EF4-FFF2-40B4-BE49-F238E27FC236}">
                <a16:creationId xmlns:a16="http://schemas.microsoft.com/office/drawing/2014/main" id="{FBA6C36B-E22D-3645-A433-82947D6BD7DA}"/>
              </a:ext>
            </a:extLst>
          </p:cNvPr>
          <p:cNvGraphicFramePr>
            <a:graphicFrameLocks/>
          </p:cNvGraphicFramePr>
          <p:nvPr>
            <p:extLst>
              <p:ext uri="{D42A27DB-BD31-4B8C-83A1-F6EECF244321}">
                <p14:modId xmlns:p14="http://schemas.microsoft.com/office/powerpoint/2010/main" val="969766004"/>
              </p:ext>
            </p:extLst>
          </p:nvPr>
        </p:nvGraphicFramePr>
        <p:xfrm>
          <a:off x="0" y="1600200"/>
          <a:ext cx="9144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05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
                                        </p:tgtEl>
                                        <p:attrNameLst>
                                          <p:attrName>fillcolor</p:attrName>
                                        </p:attrNameLst>
                                      </p:cBhvr>
                                      <p:to>
                                        <a:schemeClr val="accent2"/>
                                      </p:to>
                                    </p:animClr>
                                    <p:set>
                                      <p:cBhvr>
                                        <p:cTn id="15" dur="2000" fill="hold"/>
                                        <p:tgtEl>
                                          <p:spTgt spid="3"/>
                                        </p:tgtEl>
                                        <p:attrNameLst>
                                          <p:attrName>fill.type</p:attrName>
                                        </p:attrNameLst>
                                      </p:cBhvr>
                                      <p:to>
                                        <p:strVal val="solid"/>
                                      </p:to>
                                    </p:set>
                                    <p:set>
                                      <p:cBhvr>
                                        <p:cTn id="16" dur="2000" fill="hold"/>
                                        <p:tgtEl>
                                          <p:spTgt spid="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1" nodeType="clickEffect">
                                  <p:stCondLst>
                                    <p:cond delay="0"/>
                                  </p:stCondLst>
                                  <p:childTnLst>
                                    <p:animRot by="21600000">
                                      <p:cBhvr>
                                        <p:cTn id="2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75FE695-2A9C-B549-A8A7-575FD2B4A557}"/>
              </a:ext>
            </a:extLst>
          </p:cNvPr>
          <p:cNvSpPr/>
          <p:nvPr/>
        </p:nvSpPr>
        <p:spPr>
          <a:xfrm>
            <a:off x="755041" y="35720"/>
            <a:ext cx="8052204"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Джерела </a:t>
            </a:r>
            <a:r>
              <a:rPr lang="ru-RU" sz="3600" b="1" dirty="0" err="1">
                <a:solidFill>
                  <a:srgbClr val="002060"/>
                </a:solidFill>
                <a:latin typeface="Times New Roman" panose="02020603050405020304" pitchFamily="18" charset="0"/>
                <a:cs typeface="Times New Roman" panose="02020603050405020304" pitchFamily="18" charset="0"/>
              </a:rPr>
              <a:t>радіоактивного</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забруднення</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8" name="Текст 1">
            <a:extLst>
              <a:ext uri="{FF2B5EF4-FFF2-40B4-BE49-F238E27FC236}">
                <a16:creationId xmlns:a16="http://schemas.microsoft.com/office/drawing/2014/main" id="{3CF5BBCA-97C2-794B-B7C1-2397ACF69A19}"/>
              </a:ext>
            </a:extLst>
          </p:cNvPr>
          <p:cNvSpPr txBox="1">
            <a:spLocks/>
          </p:cNvSpPr>
          <p:nvPr/>
        </p:nvSpPr>
        <p:spPr>
          <a:xfrm>
            <a:off x="934069" y="2663192"/>
            <a:ext cx="3847074" cy="765808"/>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gn="ctr"/>
            <a:endParaRPr lang="uk-UA" sz="27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3" name="Группа 12">
            <a:extLst>
              <a:ext uri="{FF2B5EF4-FFF2-40B4-BE49-F238E27FC236}">
                <a16:creationId xmlns:a16="http://schemas.microsoft.com/office/drawing/2014/main" id="{CF47D4AA-764C-BA4C-B1DB-EA9CD775B0C9}"/>
              </a:ext>
            </a:extLst>
          </p:cNvPr>
          <p:cNvGrpSpPr/>
          <p:nvPr/>
        </p:nvGrpSpPr>
        <p:grpSpPr>
          <a:xfrm>
            <a:off x="694195" y="945387"/>
            <a:ext cx="2811459" cy="949756"/>
            <a:chOff x="0" y="966699"/>
            <a:chExt cx="1964457" cy="949756"/>
          </a:xfrm>
          <a:blipFill>
            <a:blip r:embed="rId3">
              <a:alphaModFix amt="16000"/>
            </a:blip>
            <a:stretch>
              <a:fillRect/>
            </a:stretch>
          </a:blipFill>
        </p:grpSpPr>
        <p:sp>
          <p:nvSpPr>
            <p:cNvPr id="14" name="Скругленный прямоугольник 13">
              <a:extLst>
                <a:ext uri="{FF2B5EF4-FFF2-40B4-BE49-F238E27FC236}">
                  <a16:creationId xmlns:a16="http://schemas.microsoft.com/office/drawing/2014/main" id="{19F9A761-B69F-6646-940D-301F69C3BDF4}"/>
                </a:ext>
              </a:extLst>
            </p:cNvPr>
            <p:cNvSpPr/>
            <p:nvPr/>
          </p:nvSpPr>
          <p:spPr>
            <a:xfrm>
              <a:off x="0" y="966699"/>
              <a:ext cx="1964457" cy="949756"/>
            </a:xfrm>
            <a:prstGeom prst="roundRect">
              <a:avLst>
                <a:gd name="adj" fmla="val 10000"/>
              </a:avLst>
            </a:prstGeom>
            <a:grpFill/>
          </p:spPr>
          <p:style>
            <a:lnRef idx="1">
              <a:schemeClr val="accent4"/>
            </a:lnRef>
            <a:fillRef idx="3">
              <a:schemeClr val="accent4"/>
            </a:fillRef>
            <a:effectRef idx="2">
              <a:schemeClr val="accent4"/>
            </a:effectRef>
            <a:fontRef idx="minor">
              <a:schemeClr val="lt1"/>
            </a:fontRef>
          </p:style>
        </p:sp>
        <p:sp>
          <p:nvSpPr>
            <p:cNvPr id="15" name="Скругленный прямоугольник 4">
              <a:extLst>
                <a:ext uri="{FF2B5EF4-FFF2-40B4-BE49-F238E27FC236}">
                  <a16:creationId xmlns:a16="http://schemas.microsoft.com/office/drawing/2014/main" id="{2BC091AF-6605-734B-B2EE-691DC1AE5EA6}"/>
                </a:ext>
              </a:extLst>
            </p:cNvPr>
            <p:cNvSpPr txBox="1"/>
            <p:nvPr/>
          </p:nvSpPr>
          <p:spPr>
            <a:xfrm>
              <a:off x="238883" y="1005253"/>
              <a:ext cx="1517803" cy="8941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uk-UA" sz="2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Зовнішнє опромінення</a:t>
              </a:r>
            </a:p>
          </p:txBody>
        </p:sp>
      </p:grpSp>
      <p:grpSp>
        <p:nvGrpSpPr>
          <p:cNvPr id="16" name="Группа 15">
            <a:extLst>
              <a:ext uri="{FF2B5EF4-FFF2-40B4-BE49-F238E27FC236}">
                <a16:creationId xmlns:a16="http://schemas.microsoft.com/office/drawing/2014/main" id="{AB8EEF07-2E3A-734F-857C-435B8ED1FC38}"/>
              </a:ext>
            </a:extLst>
          </p:cNvPr>
          <p:cNvGrpSpPr/>
          <p:nvPr/>
        </p:nvGrpSpPr>
        <p:grpSpPr>
          <a:xfrm>
            <a:off x="5755815" y="1027970"/>
            <a:ext cx="3051430" cy="929335"/>
            <a:chOff x="2292824" y="966699"/>
            <a:chExt cx="2027655" cy="929335"/>
          </a:xfrm>
          <a:blipFill>
            <a:blip r:embed="rId3">
              <a:alphaModFix amt="16000"/>
            </a:blip>
            <a:stretch>
              <a:fillRect/>
            </a:stretch>
          </a:blipFill>
        </p:grpSpPr>
        <p:sp>
          <p:nvSpPr>
            <p:cNvPr id="17" name="Скругленный прямоугольник 16">
              <a:extLst>
                <a:ext uri="{FF2B5EF4-FFF2-40B4-BE49-F238E27FC236}">
                  <a16:creationId xmlns:a16="http://schemas.microsoft.com/office/drawing/2014/main" id="{997F5534-F2E7-7E44-8275-6498B23E8705}"/>
                </a:ext>
              </a:extLst>
            </p:cNvPr>
            <p:cNvSpPr/>
            <p:nvPr/>
          </p:nvSpPr>
          <p:spPr>
            <a:xfrm>
              <a:off x="2292824" y="966699"/>
              <a:ext cx="2027655" cy="929335"/>
            </a:xfrm>
            <a:prstGeom prst="roundRect">
              <a:avLst>
                <a:gd name="adj" fmla="val 10000"/>
              </a:avLst>
            </a:prstGeom>
            <a:grpFill/>
          </p:spPr>
          <p:style>
            <a:lnRef idx="1">
              <a:schemeClr val="accent4"/>
            </a:lnRef>
            <a:fillRef idx="3">
              <a:schemeClr val="accent4"/>
            </a:fillRef>
            <a:effectRef idx="2">
              <a:schemeClr val="accent4"/>
            </a:effectRef>
            <a:fontRef idx="minor">
              <a:schemeClr val="lt1"/>
            </a:fontRef>
          </p:style>
        </p:sp>
        <p:sp>
          <p:nvSpPr>
            <p:cNvPr id="18" name="Скругленный прямоугольник 4">
              <a:extLst>
                <a:ext uri="{FF2B5EF4-FFF2-40B4-BE49-F238E27FC236}">
                  <a16:creationId xmlns:a16="http://schemas.microsoft.com/office/drawing/2014/main" id="{1A6CBE93-D630-CC4C-BE98-135BDA03EC92}"/>
                </a:ext>
              </a:extLst>
            </p:cNvPr>
            <p:cNvSpPr txBox="1"/>
            <p:nvPr/>
          </p:nvSpPr>
          <p:spPr>
            <a:xfrm>
              <a:off x="2320043" y="992929"/>
              <a:ext cx="1973217" cy="874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uk-UA" sz="2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Внутрішнє опромінення</a:t>
              </a:r>
            </a:p>
          </p:txBody>
        </p:sp>
      </p:grpSp>
      <p:sp>
        <p:nvSpPr>
          <p:cNvPr id="38" name="Прямоугольник 37">
            <a:extLst>
              <a:ext uri="{FF2B5EF4-FFF2-40B4-BE49-F238E27FC236}">
                <a16:creationId xmlns:a16="http://schemas.microsoft.com/office/drawing/2014/main" id="{66011794-DDEE-8B49-AB13-E50B77DFD773}"/>
              </a:ext>
            </a:extLst>
          </p:cNvPr>
          <p:cNvSpPr/>
          <p:nvPr/>
        </p:nvSpPr>
        <p:spPr>
          <a:xfrm>
            <a:off x="6405104" y="2120698"/>
            <a:ext cx="2152243" cy="1477328"/>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Внутрішнє </a:t>
            </a:r>
            <a:r>
              <a:rPr lang="ru-RU" dirty="0" err="1">
                <a:latin typeface="Times New Roman" panose="02020603050405020304" pitchFamily="18" charset="0"/>
                <a:cs typeface="Times New Roman" panose="02020603050405020304" pitchFamily="18" charset="0"/>
              </a:rPr>
              <a:t>опромінення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надходять</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організму</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їжею</a:t>
            </a:r>
            <a:r>
              <a:rPr lang="ru-RU" dirty="0">
                <a:latin typeface="Times New Roman" panose="02020603050405020304" pitchFamily="18" charset="0"/>
                <a:cs typeface="Times New Roman" panose="02020603050405020304" pitchFamily="18" charset="0"/>
              </a:rPr>
              <a:t>, водою та </a:t>
            </a:r>
            <a:r>
              <a:rPr lang="ru-RU" dirty="0" err="1">
                <a:latin typeface="Times New Roman" panose="02020603050405020304" pitchFamily="18" charset="0"/>
                <a:cs typeface="Times New Roman" panose="02020603050405020304" pitchFamily="18" charset="0"/>
              </a:rPr>
              <a:t>повітрям</a:t>
            </a:r>
            <a:r>
              <a:rPr lang="ru-RU" dirty="0"/>
              <a:t>.</a:t>
            </a:r>
          </a:p>
        </p:txBody>
      </p:sp>
      <p:sp>
        <p:nvSpPr>
          <p:cNvPr id="39" name="Прямоугольник 38">
            <a:extLst>
              <a:ext uri="{FF2B5EF4-FFF2-40B4-BE49-F238E27FC236}">
                <a16:creationId xmlns:a16="http://schemas.microsoft.com/office/drawing/2014/main" id="{75C107B1-9AAC-434F-8688-CAFE6E423756}"/>
              </a:ext>
            </a:extLst>
          </p:cNvPr>
          <p:cNvSpPr/>
          <p:nvPr/>
        </p:nvSpPr>
        <p:spPr>
          <a:xfrm>
            <a:off x="86482" y="1954169"/>
            <a:ext cx="4299916" cy="3170099"/>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Зовнішньому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радіаційному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опроміненню</a:t>
            </a:r>
            <a:r>
              <a:rPr lang="ru-RU" dirty="0">
                <a:latin typeface="Times New Roman" panose="02020603050405020304" pitchFamily="18" charset="0"/>
                <a:cs typeface="Times New Roman" panose="02020603050405020304" pitchFamily="18" charset="0"/>
              </a:rPr>
              <a:t>  ми  </a:t>
            </a:r>
            <a:r>
              <a:rPr lang="ru-RU" dirty="0" err="1">
                <a:latin typeface="Times New Roman" panose="02020603050405020304" pitchFamily="18" charset="0"/>
                <a:cs typeface="Times New Roman" panose="02020603050405020304" pitchFamily="18" charset="0"/>
              </a:rPr>
              <a:t>піддаємося</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перельотах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літаком</a:t>
            </a:r>
            <a:r>
              <a:rPr lang="ru-RU" dirty="0">
                <a:latin typeface="Times New Roman" panose="02020603050405020304" pitchFamily="18" charset="0"/>
                <a:cs typeface="Times New Roman" panose="02020603050405020304" pitchFamily="18" charset="0"/>
              </a:rPr>
              <a:t>,  через  </a:t>
            </a:r>
            <a:r>
              <a:rPr lang="ru-RU" dirty="0" err="1">
                <a:latin typeface="Times New Roman" panose="02020603050405020304" pitchFamily="18" charset="0"/>
                <a:cs typeface="Times New Roman" panose="02020603050405020304" pitchFamily="18" charset="0"/>
              </a:rPr>
              <a:t>дію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космічних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променів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природні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будівельні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матеріали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різновиди</a:t>
            </a:r>
            <a:r>
              <a:rPr lang="ru-RU" dirty="0">
                <a:latin typeface="Times New Roman" panose="02020603050405020304" pitchFamily="18" charset="0"/>
                <a:cs typeface="Times New Roman" panose="02020603050405020304" pitchFamily="18" charset="0"/>
              </a:rPr>
              <a:t> щебеню, </a:t>
            </a:r>
            <a:r>
              <a:rPr lang="ru-RU" dirty="0" err="1">
                <a:latin typeface="Times New Roman" panose="02020603050405020304" pitchFamily="18" charset="0"/>
                <a:cs typeface="Times New Roman" panose="02020603050405020304" pitchFamily="18" charset="0"/>
              </a:rPr>
              <a:t>граніту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фосфогіпсу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скловолокна</a:t>
            </a:r>
            <a:r>
              <a:rPr lang="ru-RU" dirty="0">
                <a:latin typeface="Times New Roman" panose="02020603050405020304" pitchFamily="18" charset="0"/>
                <a:cs typeface="Times New Roman" panose="02020603050405020304" pitchFamily="18" charset="0"/>
              </a:rPr>
              <a:t>, плитка з </a:t>
            </a:r>
            <a:r>
              <a:rPr lang="ru-RU" dirty="0" err="1">
                <a:latin typeface="Times New Roman" panose="02020603050405020304" pitchFamily="18" charset="0"/>
                <a:cs typeface="Times New Roman" panose="02020603050405020304" pitchFamily="18" charset="0"/>
              </a:rPr>
              <a:t>деяких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видів</a:t>
            </a:r>
            <a:r>
              <a:rPr lang="ru-RU" dirty="0">
                <a:latin typeface="Times New Roman" panose="02020603050405020304" pitchFamily="18" charset="0"/>
                <a:cs typeface="Times New Roman" panose="02020603050405020304" pitchFamily="18" charset="0"/>
              </a:rPr>
              <a:t> природного </a:t>
            </a:r>
            <a:r>
              <a:rPr lang="ru-RU" dirty="0" err="1">
                <a:latin typeface="Times New Roman" panose="02020603050405020304" pitchFamily="18" charset="0"/>
                <a:cs typeface="Times New Roman" panose="02020603050405020304" pitchFamily="18" charset="0"/>
              </a:rPr>
              <a:t>каменю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cs typeface="Times New Roman" panose="02020603050405020304" pitchFamily="18" charset="0"/>
              </a:rPr>
              <a:t> э </a:t>
            </a:r>
            <a:r>
              <a:rPr lang="ru-RU" dirty="0" err="1">
                <a:latin typeface="Times New Roman" panose="02020603050405020304" pitchFamily="18" charset="0"/>
                <a:cs typeface="Times New Roman" panose="02020603050405020304" pitchFamily="18" charset="0"/>
              </a:rPr>
              <a:t>джерелами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природної</a:t>
            </a:r>
            <a:r>
              <a:rPr lang="ru-RU" dirty="0">
                <a:latin typeface="Times New Roman" panose="02020603050405020304" pitchFamily="18" charset="0"/>
                <a:cs typeface="Times New Roman" panose="02020603050405020304" pitchFamily="18" charset="0"/>
              </a:rPr>
              <a:t> радіації.</a:t>
            </a:r>
          </a:p>
          <a:p>
            <a:pPr algn="ctr"/>
            <a:r>
              <a:rPr lang="ru-RU" dirty="0" err="1">
                <a:latin typeface="Times New Roman" panose="02020603050405020304" pitchFamily="18" charset="0"/>
                <a:cs typeface="Times New Roman" panose="02020603050405020304" pitchFamily="18" charset="0"/>
              </a:rPr>
              <a:t>Найбільш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вагомий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внесок</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природне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опромінення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людини</a:t>
            </a:r>
            <a:r>
              <a:rPr lang="ru-RU" dirty="0">
                <a:latin typeface="Times New Roman" panose="02020603050405020304" pitchFamily="18" charset="0"/>
                <a:cs typeface="Times New Roman" panose="02020603050405020304" pitchFamily="18" charset="0"/>
              </a:rPr>
              <a:t>  вносить  </a:t>
            </a:r>
            <a:r>
              <a:rPr lang="ru-RU" dirty="0" err="1">
                <a:latin typeface="Times New Roman" panose="02020603050405020304" pitchFamily="18" charset="0"/>
                <a:cs typeface="Times New Roman" panose="02020603050405020304" pitchFamily="18" charset="0"/>
              </a:rPr>
              <a:t>радіоактивний</a:t>
            </a:r>
            <a:r>
              <a:rPr lang="ru-RU" dirty="0">
                <a:latin typeface="Times New Roman" panose="02020603050405020304" pitchFamily="18" charset="0"/>
                <a:cs typeface="Times New Roman" panose="02020603050405020304" pitchFamily="18" charset="0"/>
              </a:rPr>
              <a:t>  газ  радон</a:t>
            </a:r>
            <a:r>
              <a:rPr lang="ru-RU" sz="2000" dirty="0">
                <a:latin typeface="Times New Roman" panose="02020603050405020304" pitchFamily="18" charset="0"/>
                <a:cs typeface="Times New Roman" panose="02020603050405020304" pitchFamily="18" charset="0"/>
              </a:rPr>
              <a:t>.</a:t>
            </a:r>
          </a:p>
        </p:txBody>
      </p:sp>
      <p:pic>
        <p:nvPicPr>
          <p:cNvPr id="45" name="Picture 2" descr="C:\Users\Наталія\Desktop\presentation\238298_kosmos_-zemlya_-solnce_1920x1080_(www.GetBg.net).jpg">
            <a:extLst>
              <a:ext uri="{FF2B5EF4-FFF2-40B4-BE49-F238E27FC236}">
                <a16:creationId xmlns:a16="http://schemas.microsoft.com/office/drawing/2014/main" id="{7DF5A846-EFC8-954C-B0DC-1C5A089F9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1" y="4994185"/>
            <a:ext cx="1962429" cy="11041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Users\Наталія\Desktop\presentation\SHHeben-granitnyiy.jpg">
            <a:extLst>
              <a:ext uri="{FF2B5EF4-FFF2-40B4-BE49-F238E27FC236}">
                <a16:creationId xmlns:a16="http://schemas.microsoft.com/office/drawing/2014/main" id="{A1DE54BF-D5B9-9141-84C5-080879069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141" y="5874059"/>
            <a:ext cx="1773949" cy="11213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Чи знаєте Ви, що під час одного візиту до зони відчуження людина отримує  таку ж дозу радіації, як за годину польоту літаком?">
            <a:extLst>
              <a:ext uri="{FF2B5EF4-FFF2-40B4-BE49-F238E27FC236}">
                <a16:creationId xmlns:a16="http://schemas.microsoft.com/office/drawing/2014/main" id="{14051918-1852-694D-82E7-3E52721EA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804" y="4961031"/>
            <a:ext cx="1799861" cy="11280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 name="Picture 3" descr="C:\Users\Наталія\Desktop\presentation\элемент радон(1).png">
            <a:extLst>
              <a:ext uri="{FF2B5EF4-FFF2-40B4-BE49-F238E27FC236}">
                <a16:creationId xmlns:a16="http://schemas.microsoft.com/office/drawing/2014/main" id="{05A2C2B1-B261-324E-A83A-06D06321A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192" y="5461778"/>
            <a:ext cx="1592136" cy="15721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6" descr="C:\Users\Наталія\Desktop\presentation\Fotolia_46345101_Subscription_XXL_mates-Fotolia.com_-255x255.jpg">
            <a:extLst>
              <a:ext uri="{FF2B5EF4-FFF2-40B4-BE49-F238E27FC236}">
                <a16:creationId xmlns:a16="http://schemas.microsoft.com/office/drawing/2014/main" id="{65102586-F58C-0F48-8F71-E1470C58D5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1950" y="3682188"/>
            <a:ext cx="1315295" cy="12497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http://www.0531bbb.com/uploads/allimg/120605/14-120605163404G6.jpg">
            <a:extLst>
              <a:ext uri="{FF2B5EF4-FFF2-40B4-BE49-F238E27FC236}">
                <a16:creationId xmlns:a16="http://schemas.microsoft.com/office/drawing/2014/main" id="{554DB317-65D5-FC4A-83BD-BC5220BC7D05}"/>
              </a:ext>
            </a:extLst>
          </p:cNvPr>
          <p:cNvPicPr>
            <a:picLocks noChangeAspect="1" noChangeArrowheads="1"/>
          </p:cNvPicPr>
          <p:nvPr/>
        </p:nvPicPr>
        <p:blipFill>
          <a:blip r:embed="rId9" cstate="print"/>
          <a:srcRect/>
          <a:stretch>
            <a:fillRect/>
          </a:stretch>
        </p:blipFill>
        <p:spPr bwMode="auto">
          <a:xfrm>
            <a:off x="5341574" y="3539218"/>
            <a:ext cx="1939956" cy="1454967"/>
          </a:xfrm>
          <a:prstGeom prst="ellipse">
            <a:avLst/>
          </a:prstGeom>
          <a:ln>
            <a:noFill/>
          </a:ln>
          <a:effectLst>
            <a:softEdge rad="112500"/>
          </a:effectLst>
        </p:spPr>
      </p:pic>
      <p:pic>
        <p:nvPicPr>
          <p:cNvPr id="51" name="Picture 6" descr="http://img.stolbik.net/a/5345040/wmua/1-uslugi_dizajnera_besplatno_.jpg">
            <a:extLst>
              <a:ext uri="{FF2B5EF4-FFF2-40B4-BE49-F238E27FC236}">
                <a16:creationId xmlns:a16="http://schemas.microsoft.com/office/drawing/2014/main" id="{2E0DDAFF-644B-EE48-9468-D91152412F65}"/>
              </a:ext>
            </a:extLst>
          </p:cNvPr>
          <p:cNvPicPr>
            <a:picLocks noChangeAspect="1" noChangeArrowheads="1"/>
          </p:cNvPicPr>
          <p:nvPr/>
        </p:nvPicPr>
        <p:blipFill>
          <a:blip r:embed="rId10" cstate="print"/>
          <a:srcRect/>
          <a:stretch>
            <a:fillRect/>
          </a:stretch>
        </p:blipFill>
        <p:spPr bwMode="auto">
          <a:xfrm>
            <a:off x="7518400" y="5152393"/>
            <a:ext cx="1625600" cy="1219200"/>
          </a:xfrm>
          <a:prstGeom prst="ellipse">
            <a:avLst/>
          </a:prstGeom>
          <a:ln>
            <a:noFill/>
          </a:ln>
          <a:effectLst>
            <a:softEdge rad="112500"/>
          </a:effectLst>
        </p:spPr>
      </p:pic>
      <p:pic>
        <p:nvPicPr>
          <p:cNvPr id="52" name="Picture 2" descr="http://www.photo-sborka.ru/images/photos/photo-sborka.ru_0/0/5/photo-sborka.ru_5225_big_1DE.jpg">
            <a:extLst>
              <a:ext uri="{FF2B5EF4-FFF2-40B4-BE49-F238E27FC236}">
                <a16:creationId xmlns:a16="http://schemas.microsoft.com/office/drawing/2014/main" id="{9E371ECA-2FFF-9B4A-A3D2-E9912C0DC46E}"/>
              </a:ext>
            </a:extLst>
          </p:cNvPr>
          <p:cNvPicPr>
            <a:picLocks noChangeAspect="1" noChangeArrowheads="1"/>
          </p:cNvPicPr>
          <p:nvPr/>
        </p:nvPicPr>
        <p:blipFill>
          <a:blip r:embed="rId11"/>
          <a:srcRect/>
          <a:stretch>
            <a:fillRect/>
          </a:stretch>
        </p:blipFill>
        <p:spPr bwMode="auto">
          <a:xfrm>
            <a:off x="5435126" y="5076316"/>
            <a:ext cx="1939956" cy="1454967"/>
          </a:xfrm>
          <a:prstGeom prst="ellipse">
            <a:avLst/>
          </a:prstGeom>
          <a:ln>
            <a:noFill/>
          </a:ln>
          <a:effectLst>
            <a:softEdge rad="112500"/>
          </a:effectLst>
        </p:spPr>
      </p:pic>
    </p:spTree>
    <p:extLst>
      <p:ext uri="{BB962C8B-B14F-4D97-AF65-F5344CB8AC3E}">
        <p14:creationId xmlns:p14="http://schemas.microsoft.com/office/powerpoint/2010/main" val="176242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circle(in)">
                                      <p:cBhvr>
                                        <p:cTn id="2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39000" r="-39000"/>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08F37B4-BF48-9349-B239-2C9ADB2E6C92}"/>
              </a:ext>
            </a:extLst>
          </p:cNvPr>
          <p:cNvSpPr/>
          <p:nvPr/>
        </p:nvSpPr>
        <p:spPr>
          <a:xfrm>
            <a:off x="280177" y="1202154"/>
            <a:ext cx="3607894" cy="1477328"/>
          </a:xfrm>
          <a:prstGeom prst="rect">
            <a:avLst/>
          </a:prstGeom>
        </p:spPr>
        <p:txBody>
          <a:bodyPr wrap="square">
            <a:spAutoFit/>
          </a:bodyPr>
          <a:lstStyle/>
          <a:p>
            <a:r>
              <a:rPr lang="ru-RU" dirty="0">
                <a:solidFill>
                  <a:srgbClr val="002D87"/>
                </a:solidFill>
                <a:latin typeface="Times New Roman" panose="02020603050405020304" pitchFamily="18" charset="0"/>
              </a:rPr>
              <a:t>1.Інгаляційний (з </a:t>
            </a:r>
            <a:r>
              <a:rPr lang="ru-RU" dirty="0" err="1">
                <a:solidFill>
                  <a:srgbClr val="002D87"/>
                </a:solidFill>
                <a:latin typeface="Times New Roman" panose="02020603050405020304" pitchFamily="18" charset="0"/>
              </a:rPr>
              <a:t>повітрям</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яким</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вдихаємо</a:t>
            </a:r>
            <a:r>
              <a:rPr lang="ru-RU" dirty="0">
                <a:solidFill>
                  <a:srgbClr val="002D87"/>
                </a:solidFill>
                <a:latin typeface="Times New Roman" panose="02020603050405020304" pitchFamily="18" charset="0"/>
              </a:rPr>
              <a:t>).</a:t>
            </a:r>
            <a:br>
              <a:rPr lang="ru-RU" dirty="0">
                <a:solidFill>
                  <a:srgbClr val="002D87"/>
                </a:solidFill>
                <a:latin typeface="Times New Roman" panose="02020603050405020304" pitchFamily="18" charset="0"/>
              </a:rPr>
            </a:br>
            <a:r>
              <a:rPr lang="ru-RU" dirty="0">
                <a:solidFill>
                  <a:srgbClr val="002D87"/>
                </a:solidFill>
                <a:latin typeface="Times New Roman" panose="02020603050405020304" pitchFamily="18" charset="0"/>
              </a:rPr>
              <a:t>2. Через </a:t>
            </a:r>
            <a:r>
              <a:rPr lang="ru-RU" dirty="0" err="1">
                <a:solidFill>
                  <a:srgbClr val="002D87"/>
                </a:solidFill>
                <a:latin typeface="Times New Roman" panose="02020603050405020304" pitchFamily="18" charset="0"/>
              </a:rPr>
              <a:t>шлунково-кишковии</a:t>
            </a:r>
            <a:r>
              <a:rPr lang="ru-RU" dirty="0">
                <a:solidFill>
                  <a:srgbClr val="002D87"/>
                </a:solidFill>
                <a:latin typeface="Times New Roman" panose="02020603050405020304" pitchFamily="18" charset="0"/>
              </a:rPr>
              <a:t>̆ тракт (з водою і </a:t>
            </a:r>
            <a:r>
              <a:rPr lang="ru-RU" dirty="0" err="1">
                <a:solidFill>
                  <a:srgbClr val="002D87"/>
                </a:solidFill>
                <a:latin typeface="Times New Roman" panose="02020603050405020304" pitchFamily="18" charset="0"/>
              </a:rPr>
              <a:t>їжею</a:t>
            </a:r>
            <a:r>
              <a:rPr lang="ru-RU" dirty="0">
                <a:solidFill>
                  <a:srgbClr val="002D87"/>
                </a:solidFill>
                <a:latin typeface="Times New Roman" panose="02020603050405020304" pitchFamily="18" charset="0"/>
              </a:rPr>
              <a:t>).</a:t>
            </a:r>
            <a:br>
              <a:rPr lang="ru-RU" dirty="0">
                <a:solidFill>
                  <a:srgbClr val="002D87"/>
                </a:solidFill>
                <a:latin typeface="Times New Roman" panose="02020603050405020304" pitchFamily="18" charset="0"/>
              </a:rPr>
            </a:br>
            <a:r>
              <a:rPr lang="ru-RU" dirty="0">
                <a:solidFill>
                  <a:srgbClr val="002D87"/>
                </a:solidFill>
                <a:latin typeface="Times New Roman" panose="02020603050405020304" pitchFamily="18" charset="0"/>
              </a:rPr>
              <a:t>3. Через </a:t>
            </a:r>
            <a:r>
              <a:rPr lang="ru-RU" dirty="0" err="1">
                <a:solidFill>
                  <a:srgbClr val="002D87"/>
                </a:solidFill>
                <a:latin typeface="Times New Roman" panose="02020603050405020304" pitchFamily="18" charset="0"/>
              </a:rPr>
              <a:t>шкіру</a:t>
            </a:r>
            <a:r>
              <a:rPr lang="ru-RU" dirty="0">
                <a:solidFill>
                  <a:srgbClr val="002D87"/>
                </a:solidFill>
                <a:latin typeface="Times New Roman" panose="02020603050405020304" pitchFamily="18" charset="0"/>
              </a:rPr>
              <a:t>. </a:t>
            </a:r>
          </a:p>
        </p:txBody>
      </p:sp>
      <p:sp>
        <p:nvSpPr>
          <p:cNvPr id="17" name="Прямоугольник 16">
            <a:extLst>
              <a:ext uri="{FF2B5EF4-FFF2-40B4-BE49-F238E27FC236}">
                <a16:creationId xmlns:a16="http://schemas.microsoft.com/office/drawing/2014/main" id="{E1F623EF-A8C6-C249-BEE7-DB97AF4F8B67}"/>
              </a:ext>
            </a:extLst>
          </p:cNvPr>
          <p:cNvSpPr/>
          <p:nvPr/>
        </p:nvSpPr>
        <p:spPr>
          <a:xfrm>
            <a:off x="0" y="0"/>
            <a:ext cx="9144000" cy="1077218"/>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uk-UA" altLang="ru-UA" sz="3200" b="1" dirty="0">
                <a:solidFill>
                  <a:srgbClr val="002060"/>
                </a:solidFill>
                <a:latin typeface="Times New Roman" panose="02020603050405020304" pitchFamily="18" charset="0"/>
                <a:cs typeface="Times New Roman" panose="02020603050405020304" pitchFamily="18" charset="0"/>
              </a:rPr>
              <a:t>Шляхи потрапляння в організм радіоактивних речовин і шляхи </a:t>
            </a:r>
            <a:r>
              <a:rPr lang="uk-UA" altLang="ru-UA" sz="3200" b="1" dirty="0" err="1">
                <a:solidFill>
                  <a:srgbClr val="002060"/>
                </a:solidFill>
                <a:latin typeface="Times New Roman" panose="02020603050405020304" pitchFamily="18" charset="0"/>
                <a:cs typeface="Times New Roman" panose="02020603050405020304" pitchFamily="18" charset="0"/>
              </a:rPr>
              <a:t>іх</a:t>
            </a:r>
            <a:r>
              <a:rPr lang="uk-UA" altLang="ru-UA" sz="3200" b="1" dirty="0">
                <a:solidFill>
                  <a:srgbClr val="002060"/>
                </a:solidFill>
                <a:latin typeface="Times New Roman" panose="02020603050405020304" pitchFamily="18" charset="0"/>
                <a:cs typeface="Times New Roman" panose="02020603050405020304" pitchFamily="18" charset="0"/>
              </a:rPr>
              <a:t> природного виведення</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18" name="Picture 2" descr="Публікація МКРЗ 82 про захист від пролонгованого опромінювання –  застосування в аварійних ситуаціях – Журнал ТРЗУ">
            <a:extLst>
              <a:ext uri="{FF2B5EF4-FFF2-40B4-BE49-F238E27FC236}">
                <a16:creationId xmlns:a16="http://schemas.microsoft.com/office/drawing/2014/main" id="{FD5DA1E6-1049-1C4B-AE32-B86020472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00" y="2633083"/>
            <a:ext cx="3470580" cy="28116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722F44BD-7B70-4B47-BFB9-2F18284CCA61}"/>
              </a:ext>
            </a:extLst>
          </p:cNvPr>
          <p:cNvSpPr/>
          <p:nvPr/>
        </p:nvSpPr>
        <p:spPr>
          <a:xfrm>
            <a:off x="412422" y="5398292"/>
            <a:ext cx="8319156" cy="1477328"/>
          </a:xfrm>
          <a:prstGeom prst="rect">
            <a:avLst/>
          </a:prstGeom>
        </p:spPr>
        <p:txBody>
          <a:bodyPr wrap="square">
            <a:spAutoFit/>
          </a:bodyPr>
          <a:lstStyle/>
          <a:p>
            <a:r>
              <a:rPr lang="ru-RU" dirty="0">
                <a:solidFill>
                  <a:srgbClr val="002D87"/>
                </a:solidFill>
                <a:latin typeface="Times New Roman" panose="02020603050405020304" pitchFamily="18" charset="0"/>
              </a:rPr>
              <a:t>Джерелами </a:t>
            </a:r>
            <a:r>
              <a:rPr lang="ru-RU" dirty="0" err="1">
                <a:solidFill>
                  <a:srgbClr val="002D87"/>
                </a:solidFill>
                <a:latin typeface="Times New Roman" panose="02020603050405020304" pitchFamily="18" charset="0"/>
              </a:rPr>
              <a:t>радіоактивності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є</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компоненти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харчових</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ланцюжків</a:t>
            </a:r>
            <a:r>
              <a:rPr lang="ru-RU" dirty="0">
                <a:solidFill>
                  <a:srgbClr val="002D87"/>
                </a:solidFill>
                <a:latin typeface="Times New Roman" panose="02020603050405020304" pitchFamily="18" charset="0"/>
              </a:rPr>
              <a:t>: </a:t>
            </a:r>
            <a:r>
              <a:rPr lang="ru-RU" dirty="0">
                <a:solidFill>
                  <a:srgbClr val="002D87"/>
                </a:solidFill>
                <a:latin typeface="Times New Roman,Bold" pitchFamily="2" charset="0"/>
              </a:rPr>
              <a:t>атмосфера – </a:t>
            </a:r>
            <a:r>
              <a:rPr lang="ru-RU" dirty="0" err="1">
                <a:solidFill>
                  <a:srgbClr val="002D87"/>
                </a:solidFill>
                <a:latin typeface="Times New Roman,Bold" pitchFamily="2" charset="0"/>
              </a:rPr>
              <a:t>вітер</a:t>
            </a:r>
            <a:r>
              <a:rPr lang="ru-RU" dirty="0">
                <a:solidFill>
                  <a:srgbClr val="002D87"/>
                </a:solidFill>
                <a:latin typeface="Times New Roman,Bold" pitchFamily="2" charset="0"/>
              </a:rPr>
              <a:t> – </a:t>
            </a:r>
            <a:r>
              <a:rPr lang="ru-RU" dirty="0" err="1">
                <a:solidFill>
                  <a:srgbClr val="002D87"/>
                </a:solidFill>
                <a:latin typeface="Times New Roman,Bold" pitchFamily="2" charset="0"/>
              </a:rPr>
              <a:t>дощ</a:t>
            </a:r>
            <a:r>
              <a:rPr lang="ru-RU" dirty="0">
                <a:solidFill>
                  <a:srgbClr val="002D87"/>
                </a:solidFill>
                <a:latin typeface="Times New Roman,Bold" pitchFamily="2" charset="0"/>
              </a:rPr>
              <a:t> – грунт – </a:t>
            </a:r>
            <a:r>
              <a:rPr lang="ru-RU" dirty="0" err="1">
                <a:solidFill>
                  <a:srgbClr val="002D87"/>
                </a:solidFill>
                <a:latin typeface="Times New Roman,Bold" pitchFamily="2" charset="0"/>
              </a:rPr>
              <a:t>рослини</a:t>
            </a:r>
            <a:r>
              <a:rPr lang="ru-RU" dirty="0">
                <a:solidFill>
                  <a:srgbClr val="002D87"/>
                </a:solidFill>
                <a:latin typeface="Times New Roman,Bold" pitchFamily="2" charset="0"/>
              </a:rPr>
              <a:t> – </a:t>
            </a:r>
            <a:r>
              <a:rPr lang="ru-RU" dirty="0" err="1">
                <a:solidFill>
                  <a:srgbClr val="002D87"/>
                </a:solidFill>
                <a:latin typeface="Times New Roman,Bold" pitchFamily="2" charset="0"/>
              </a:rPr>
              <a:t>тварини</a:t>
            </a:r>
            <a:r>
              <a:rPr lang="ru-RU" dirty="0">
                <a:solidFill>
                  <a:srgbClr val="002D87"/>
                </a:solidFill>
                <a:latin typeface="Times New Roman,Bold" pitchFamily="2" charset="0"/>
              </a:rPr>
              <a:t> – люди</a:t>
            </a:r>
            <a:r>
              <a:rPr lang="ru-RU" dirty="0">
                <a:solidFill>
                  <a:srgbClr val="002D87"/>
                </a:solidFill>
                <a:latin typeface="Times New Roman" panose="02020603050405020304" pitchFamily="18" charset="0"/>
              </a:rPr>
              <a:t>. </a:t>
            </a:r>
          </a:p>
          <a:p>
            <a:r>
              <a:rPr lang="ru-RU" dirty="0" err="1">
                <a:solidFill>
                  <a:srgbClr val="002D87"/>
                </a:solidFill>
                <a:latin typeface="Times New Roman" panose="02020603050405020304" pitchFamily="18" charset="0"/>
              </a:rPr>
              <a:t>Найбільшу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небезпеку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серед</a:t>
            </a:r>
            <a:r>
              <a:rPr lang="ru-RU" dirty="0">
                <a:solidFill>
                  <a:srgbClr val="002D87"/>
                </a:solidFill>
                <a:latin typeface="Times New Roman" panose="02020603050405020304" pitchFamily="18" charset="0"/>
              </a:rPr>
              <a:t> них </a:t>
            </a:r>
            <a:r>
              <a:rPr lang="ru-RU" dirty="0" err="1">
                <a:solidFill>
                  <a:srgbClr val="002D87"/>
                </a:solidFill>
                <a:latin typeface="Times New Roman" panose="02020603050405020304" pitchFamily="18" charset="0"/>
              </a:rPr>
              <a:t>викликають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ізотопи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йоду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стронцію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барію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цирконію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ніобію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монебдена</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рутенію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Радіоактивнии</a:t>
            </a:r>
            <a:r>
              <a:rPr lang="ru-RU" dirty="0">
                <a:solidFill>
                  <a:srgbClr val="002D87"/>
                </a:solidFill>
                <a:latin typeface="Times New Roman" panose="02020603050405020304" pitchFamily="18" charset="0"/>
              </a:rPr>
              <a:t>̆ пил </a:t>
            </a:r>
            <a:r>
              <a:rPr lang="ru-RU" dirty="0" err="1">
                <a:solidFill>
                  <a:srgbClr val="002D87"/>
                </a:solidFill>
                <a:latin typeface="Times New Roman" panose="02020603050405020304" pitchFamily="18" charset="0"/>
              </a:rPr>
              <a:t>осідає</a:t>
            </a:r>
            <a:r>
              <a:rPr lang="ru-RU" dirty="0">
                <a:solidFill>
                  <a:srgbClr val="002D87"/>
                </a:solidFill>
                <a:latin typeface="Times New Roman" panose="02020603050405020304" pitchFamily="18" charset="0"/>
              </a:rPr>
              <a:t> на </a:t>
            </a:r>
            <a:r>
              <a:rPr lang="ru-RU" dirty="0" err="1">
                <a:solidFill>
                  <a:srgbClr val="002D87"/>
                </a:solidFill>
                <a:latin typeface="Times New Roman" panose="02020603050405020304" pitchFamily="18" charset="0"/>
              </a:rPr>
              <a:t>листі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рослин</a:t>
            </a:r>
            <a:r>
              <a:rPr lang="ru-RU" dirty="0">
                <a:solidFill>
                  <a:srgbClr val="002D87"/>
                </a:solidFill>
                <a:latin typeface="Times New Roman" panose="02020603050405020304" pitchFamily="18" charset="0"/>
              </a:rPr>
              <a:t>, плодах, </a:t>
            </a:r>
            <a:r>
              <a:rPr lang="ru-RU" dirty="0" err="1">
                <a:solidFill>
                  <a:srgbClr val="002D87"/>
                </a:solidFill>
                <a:latin typeface="Times New Roman" panose="02020603050405020304" pitchFamily="18" charset="0"/>
              </a:rPr>
              <a:t>грунті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водоймах</a:t>
            </a:r>
            <a:r>
              <a:rPr lang="ru-RU" dirty="0">
                <a:solidFill>
                  <a:srgbClr val="002D87"/>
                </a:solidFill>
                <a:latin typeface="Times New Roman" panose="02020603050405020304" pitchFamily="18" charset="0"/>
              </a:rPr>
              <a:t>. </a:t>
            </a:r>
            <a:endParaRPr lang="ru-UA" dirty="0"/>
          </a:p>
        </p:txBody>
      </p:sp>
      <p:sp>
        <p:nvSpPr>
          <p:cNvPr id="21" name="Прямоугольник 20">
            <a:extLst>
              <a:ext uri="{FF2B5EF4-FFF2-40B4-BE49-F238E27FC236}">
                <a16:creationId xmlns:a16="http://schemas.microsoft.com/office/drawing/2014/main" id="{EF2A750B-B2FD-8C44-A83C-8B5B0FFF3095}"/>
              </a:ext>
            </a:extLst>
          </p:cNvPr>
          <p:cNvSpPr/>
          <p:nvPr/>
        </p:nvSpPr>
        <p:spPr>
          <a:xfrm>
            <a:off x="3919418" y="4129204"/>
            <a:ext cx="4917822" cy="1631216"/>
          </a:xfrm>
          <a:prstGeom prst="rect">
            <a:avLst/>
          </a:prstGeom>
        </p:spPr>
        <p:txBody>
          <a:bodyPr wrap="square">
            <a:spAutoFit/>
          </a:bodyPr>
          <a:lstStyle/>
          <a:p>
            <a:pPr algn="ctr"/>
            <a:r>
              <a:rPr lang="ru-RU" sz="2000" dirty="0">
                <a:solidFill>
                  <a:srgbClr val="FF0000"/>
                </a:solidFill>
                <a:latin typeface="Times New Roman" panose="02020603050405020304" pitchFamily="18" charset="0"/>
                <a:cs typeface="Times New Roman" panose="02020603050405020304" pitchFamily="18" charset="0"/>
              </a:rPr>
              <a:t>Особливо велика </a:t>
            </a:r>
            <a:r>
              <a:rPr lang="ru-RU" sz="2000" dirty="0" err="1">
                <a:solidFill>
                  <a:srgbClr val="FF0000"/>
                </a:solidFill>
                <a:latin typeface="Times New Roman" panose="02020603050405020304" pitchFamily="18" charset="0"/>
                <a:cs typeface="Times New Roman" panose="02020603050405020304" pitchFamily="18" charset="0"/>
              </a:rPr>
              <a:t>небезпека</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err="1">
                <a:solidFill>
                  <a:srgbClr val="FF0000"/>
                </a:solidFill>
                <a:latin typeface="Times New Roman" panose="02020603050405020304" pitchFamily="18" charset="0"/>
                <a:cs typeface="Times New Roman" panose="02020603050405020304" pitchFamily="18" charset="0"/>
              </a:rPr>
              <a:t>проникнення</a:t>
            </a:r>
            <a:r>
              <a:rPr lang="ru-RU" sz="2000" dirty="0">
                <a:solidFill>
                  <a:srgbClr val="FF0000"/>
                </a:solidFill>
                <a:latin typeface="Times New Roman" panose="02020603050405020304" pitchFamily="18" charset="0"/>
                <a:cs typeface="Times New Roman" panose="02020603050405020304" pitchFamily="18" charset="0"/>
              </a:rPr>
              <a:t> </a:t>
            </a:r>
          </a:p>
          <a:p>
            <a:pPr algn="ctr"/>
            <a:r>
              <a:rPr lang="ru-RU" sz="2000" dirty="0">
                <a:solidFill>
                  <a:srgbClr val="FF0000"/>
                </a:solidFill>
                <a:latin typeface="Times New Roman" panose="02020603050405020304" pitchFamily="18" charset="0"/>
                <a:cs typeface="Times New Roman" panose="02020603050405020304" pitchFamily="18" charset="0"/>
              </a:rPr>
              <a:t>радіоактивних </a:t>
            </a:r>
            <a:r>
              <a:rPr lang="ru-RU" sz="2000" dirty="0" err="1">
                <a:solidFill>
                  <a:srgbClr val="FF0000"/>
                </a:solidFill>
                <a:latin typeface="Times New Roman" panose="02020603050405020304" pitchFamily="18" charset="0"/>
                <a:cs typeface="Times New Roman" panose="02020603050405020304" pitchFamily="18" charset="0"/>
              </a:rPr>
              <a:t>речовин</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err="1">
                <a:solidFill>
                  <a:srgbClr val="FF0000"/>
                </a:solidFill>
                <a:latin typeface="Times New Roman" panose="02020603050405020304" pitchFamily="18" charset="0"/>
                <a:cs typeface="Times New Roman" panose="02020603050405020304" pitchFamily="18" charset="0"/>
              </a:rPr>
              <a:t>всередину</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err="1">
                <a:solidFill>
                  <a:srgbClr val="FF0000"/>
                </a:solidFill>
                <a:latin typeface="Times New Roman" panose="02020603050405020304" pitchFamily="18" charset="0"/>
                <a:cs typeface="Times New Roman" panose="02020603050405020304" pitchFamily="18" charset="0"/>
              </a:rPr>
              <a:t>організму</a:t>
            </a:r>
            <a:r>
              <a:rPr lang="ru-RU" sz="2000" dirty="0">
                <a:solidFill>
                  <a:srgbClr val="FF0000"/>
                </a:solidFill>
                <a:latin typeface="Times New Roman" panose="02020603050405020304" pitchFamily="18" charset="0"/>
                <a:cs typeface="Times New Roman" panose="02020603050405020304" pitchFamily="18" charset="0"/>
              </a:rPr>
              <a:t> в </a:t>
            </a:r>
            <a:r>
              <a:rPr lang="ru-RU" sz="2000" dirty="0" err="1">
                <a:solidFill>
                  <a:srgbClr val="FF0000"/>
                </a:solidFill>
                <a:latin typeface="Times New Roman" panose="02020603050405020304" pitchFamily="18" charset="0"/>
                <a:cs typeface="Times New Roman" panose="02020603050405020304" pitchFamily="18" charset="0"/>
              </a:rPr>
              <a:t>період</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err="1">
                <a:solidFill>
                  <a:srgbClr val="FF0000"/>
                </a:solidFill>
                <a:latin typeface="Times New Roman" panose="02020603050405020304" pitchFamily="18" charset="0"/>
                <a:cs typeface="Times New Roman" panose="02020603050405020304" pitchFamily="18" charset="0"/>
              </a:rPr>
              <a:t>їх</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err="1">
                <a:solidFill>
                  <a:srgbClr val="FF0000"/>
                </a:solidFill>
                <a:latin typeface="Times New Roman" panose="02020603050405020304" pitchFamily="18" charset="0"/>
                <a:cs typeface="Times New Roman" panose="02020603050405020304" pitchFamily="18" charset="0"/>
              </a:rPr>
              <a:t>випадання</a:t>
            </a:r>
            <a:r>
              <a:rPr lang="ru-RU" sz="2000" dirty="0">
                <a:solidFill>
                  <a:srgbClr val="FF0000"/>
                </a:solidFill>
                <a:latin typeface="Times New Roman" panose="02020603050405020304" pitchFamily="18" charset="0"/>
                <a:cs typeface="Times New Roman" panose="02020603050405020304" pitchFamily="18" charset="0"/>
              </a:rPr>
              <a:t> з </a:t>
            </a:r>
            <a:r>
              <a:rPr lang="ru-RU" sz="2000" dirty="0" err="1">
                <a:solidFill>
                  <a:srgbClr val="FF0000"/>
                </a:solidFill>
                <a:latin typeface="Times New Roman" panose="02020603050405020304" pitchFamily="18" charset="0"/>
                <a:cs typeface="Times New Roman" panose="02020603050405020304" pitchFamily="18" charset="0"/>
              </a:rPr>
              <a:t>радіоактивноі</a:t>
            </a:r>
            <a:r>
              <a:rPr lang="ru-RU" sz="2000" dirty="0">
                <a:solidFill>
                  <a:srgbClr val="FF0000"/>
                </a:solidFill>
                <a:latin typeface="Times New Roman" panose="02020603050405020304" pitchFamily="18" charset="0"/>
                <a:cs typeface="Times New Roman" panose="02020603050405020304" pitchFamily="18" charset="0"/>
              </a:rPr>
              <a:t>̈ хмари.</a:t>
            </a:r>
            <a:br>
              <a:rPr lang="ru-RU" sz="2000" dirty="0">
                <a:solidFill>
                  <a:srgbClr val="FF0000"/>
                </a:solidFill>
                <a:latin typeface="Times New Roman" panose="02020603050405020304" pitchFamily="18" charset="0"/>
                <a:cs typeface="Times New Roman" panose="02020603050405020304" pitchFamily="18" charset="0"/>
              </a:rPr>
            </a:b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22" name="Picture 2">
            <a:extLst>
              <a:ext uri="{FF2B5EF4-FFF2-40B4-BE49-F238E27FC236}">
                <a16:creationId xmlns:a16="http://schemas.microsoft.com/office/drawing/2014/main" id="{5DA3E41C-7374-2B42-A419-4F85664E7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394" y="1902521"/>
            <a:ext cx="4927172" cy="231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Рисунок 22" descr="image050.jpg">
            <a:extLst>
              <a:ext uri="{FF2B5EF4-FFF2-40B4-BE49-F238E27FC236}">
                <a16:creationId xmlns:a16="http://schemas.microsoft.com/office/drawing/2014/main" id="{D253CF3F-16EA-2240-A004-5AC32A2ED7D9}"/>
              </a:ext>
            </a:extLst>
          </p:cNvPr>
          <p:cNvPicPr>
            <a:picLocks noChangeAspect="1"/>
          </p:cNvPicPr>
          <p:nvPr/>
        </p:nvPicPr>
        <p:blipFill>
          <a:blip r:embed="rId6"/>
          <a:srcRect l="3400" r="6489" b="16977"/>
          <a:stretch>
            <a:fillRect/>
          </a:stretch>
        </p:blipFill>
        <p:spPr>
          <a:xfrm>
            <a:off x="5774248" y="1134421"/>
            <a:ext cx="1472230" cy="63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26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7"/>
                                        </p:tgtEl>
                                        <p:attrNameLst>
                                          <p:attrName>fillcolor</p:attrName>
                                        </p:attrNameLst>
                                      </p:cBhvr>
                                      <p:to>
                                        <a:schemeClr val="accent2"/>
                                      </p:to>
                                    </p:animClr>
                                    <p:set>
                                      <p:cBhvr>
                                        <p:cTn id="13" dur="2000" fill="hold"/>
                                        <p:tgtEl>
                                          <p:spTgt spid="17"/>
                                        </p:tgtEl>
                                        <p:attrNameLst>
                                          <p:attrName>fill.type</p:attrName>
                                        </p:attrNameLst>
                                      </p:cBhvr>
                                      <p:to>
                                        <p:strVal val="solid"/>
                                      </p:to>
                                    </p:set>
                                    <p:set>
                                      <p:cBhvr>
                                        <p:cTn id="14"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9000" r="-39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51A0D9E-C4AB-AA4F-AF51-048914226AC6}"/>
              </a:ext>
            </a:extLst>
          </p:cNvPr>
          <p:cNvSpPr/>
          <p:nvPr/>
        </p:nvSpPr>
        <p:spPr>
          <a:xfrm>
            <a:off x="71737" y="705684"/>
            <a:ext cx="6987432" cy="1015663"/>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Невеликі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дози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радіоактивного</a:t>
            </a:r>
            <a:r>
              <a:rPr lang="ru-RU" sz="2000" dirty="0">
                <a:latin typeface="Times New Roman" panose="02020603050405020304" pitchFamily="18" charset="0"/>
                <a:cs typeface="Times New Roman" panose="02020603050405020304" pitchFamily="18" charset="0"/>
              </a:rPr>
              <a:t> випромінювання, те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ми </a:t>
            </a:r>
            <a:r>
              <a:rPr lang="ru-RU" sz="2000" dirty="0" err="1">
                <a:latin typeface="Times New Roman" panose="02020603050405020304" pitchFamily="18" charset="0"/>
                <a:cs typeface="Times New Roman" panose="02020603050405020304" pitchFamily="18" charset="0"/>
              </a:rPr>
              <a:t>називаємо</a:t>
            </a:r>
            <a:r>
              <a:rPr lang="ru-RU" sz="2000" dirty="0">
                <a:latin typeface="Times New Roman" panose="02020603050405020304" pitchFamily="18" charset="0"/>
                <a:cs typeface="Times New Roman" panose="02020603050405020304" pitchFamily="18" charset="0"/>
              </a:rPr>
              <a:t> природний </a:t>
            </a:r>
            <a:r>
              <a:rPr lang="ru-RU" sz="2000" dirty="0" err="1">
                <a:latin typeface="Times New Roman" panose="02020603050405020304" pitchFamily="18" charset="0"/>
                <a:cs typeface="Times New Roman" panose="02020603050405020304" pitchFamily="18" charset="0"/>
              </a:rPr>
              <a:t>радіаційний</a:t>
            </a:r>
            <a:r>
              <a:rPr lang="ru-RU" sz="2000" dirty="0">
                <a:latin typeface="Times New Roman" panose="02020603050405020304" pitchFamily="18" charset="0"/>
                <a:cs typeface="Times New Roman" panose="02020603050405020304" pitchFamily="18" charset="0"/>
              </a:rPr>
              <a:t> фон, </a:t>
            </a:r>
            <a:r>
              <a:rPr lang="ru-RU" sz="2000" dirty="0" err="1">
                <a:latin typeface="Times New Roman" panose="02020603050405020304" pitchFamily="18" charset="0"/>
                <a:cs typeface="Times New Roman" panose="02020603050405020304" pitchFamily="18" charset="0"/>
              </a:rPr>
              <a:t>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благосприятливими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умовами</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життя</a:t>
            </a:r>
            <a:r>
              <a:rPr lang="ru-RU" sz="2000" dirty="0">
                <a:latin typeface="Times New Roman" panose="02020603050405020304" pitchFamily="18" charset="0"/>
                <a:cs typeface="Times New Roman" panose="02020603050405020304" pitchFamily="18" charset="0"/>
              </a:rPr>
              <a:t> та </a:t>
            </a:r>
            <a:r>
              <a:rPr lang="ru-RU" sz="2000" dirty="0" err="1">
                <a:latin typeface="Times New Roman" panose="02020603050405020304" pitchFamily="18" charset="0"/>
                <a:cs typeface="Times New Roman" panose="02020603050405020304" pitchFamily="18" charset="0"/>
              </a:rPr>
              <a:t>здоров’я</a:t>
            </a:r>
            <a:r>
              <a:rPr lang="ru-RU" sz="2000" dirty="0">
                <a:latin typeface="Times New Roman" panose="02020603050405020304" pitchFamily="18" charset="0"/>
                <a:cs typeface="Times New Roman" panose="02020603050405020304" pitchFamily="18" charset="0"/>
              </a:rPr>
              <a:t> людей.</a:t>
            </a:r>
            <a:endParaRPr lang="ru-UA" sz="200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0FA79E1E-7146-8E4A-A433-44C7955F75B0}"/>
              </a:ext>
            </a:extLst>
          </p:cNvPr>
          <p:cNvSpPr/>
          <p:nvPr/>
        </p:nvSpPr>
        <p:spPr>
          <a:xfrm>
            <a:off x="0" y="0"/>
            <a:ext cx="9144000"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uk-UA" altLang="ru-UA" sz="3600" b="1" dirty="0">
                <a:solidFill>
                  <a:srgbClr val="002060"/>
                </a:solidFill>
              </a:rPr>
              <a:t>Природний радіаційний фон Землі</a:t>
            </a:r>
          </a:p>
        </p:txBody>
      </p:sp>
      <p:pic>
        <p:nvPicPr>
          <p:cNvPr id="26626" name="Picture 2">
            <a:extLst>
              <a:ext uri="{FF2B5EF4-FFF2-40B4-BE49-F238E27FC236}">
                <a16:creationId xmlns:a16="http://schemas.microsoft.com/office/drawing/2014/main" id="{19202B07-69B9-FF4E-BCBC-A7B95B680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113" y="646331"/>
            <a:ext cx="2108537" cy="17526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B03643FC-5BD0-364D-A0F0-6C31342AABE1}"/>
              </a:ext>
            </a:extLst>
          </p:cNvPr>
          <p:cNvSpPr/>
          <p:nvPr/>
        </p:nvSpPr>
        <p:spPr>
          <a:xfrm>
            <a:off x="5184834" y="2526420"/>
            <a:ext cx="3970964" cy="1846659"/>
          </a:xfrm>
          <a:prstGeom prst="rect">
            <a:avLst/>
          </a:prstGeom>
        </p:spPr>
        <p:txBody>
          <a:bodyPr wrap="square">
            <a:spAutoFit/>
          </a:bodyPr>
          <a:lstStyle/>
          <a:p>
            <a:r>
              <a:rPr lang="ru-RU" b="1" dirty="0" err="1">
                <a:solidFill>
                  <a:srgbClr val="002060"/>
                </a:solidFill>
                <a:latin typeface="Times New Roman" panose="02020603050405020304" pitchFamily="18" charset="0"/>
                <a:cs typeface="Times New Roman" panose="02020603050405020304" pitchFamily="18" charset="0"/>
              </a:rPr>
              <a:t>Природній</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радіаційний</a:t>
            </a:r>
            <a:r>
              <a:rPr lang="ru-RU" b="1" dirty="0">
                <a:solidFill>
                  <a:srgbClr val="002060"/>
                </a:solidFill>
                <a:latin typeface="Times New Roman" panose="02020603050405020304" pitchFamily="18" charset="0"/>
                <a:cs typeface="Times New Roman" panose="02020603050405020304" pitchFamily="18" charset="0"/>
              </a:rPr>
              <a:t> фон</a:t>
            </a:r>
            <a:r>
              <a:rPr lang="ru-RU" dirty="0">
                <a:solidFill>
                  <a:srgbClr val="002060"/>
                </a:solidFill>
                <a:latin typeface="Times New Roman" panose="02020603050405020304" pitchFamily="18" charset="0"/>
                <a:cs typeface="Times New Roman" panose="02020603050405020304" pitchFamily="18" charset="0"/>
              </a:rPr>
              <a:t> - </a:t>
            </a:r>
            <a:r>
              <a:rPr lang="ru-RU" sz="1600" dirty="0" err="1">
                <a:solidFill>
                  <a:srgbClr val="002060"/>
                </a:solidFill>
                <a:latin typeface="Times New Roman" panose="02020603050405020304" pitchFamily="18" charset="0"/>
                <a:cs typeface="Times New Roman" panose="02020603050405020304" pitchFamily="18" charset="0"/>
              </a:rPr>
              <a:t>це</a:t>
            </a:r>
            <a:r>
              <a:rPr lang="ru-RU" sz="1600" dirty="0">
                <a:solidFill>
                  <a:srgbClr val="002060"/>
                </a:solidFill>
                <a:latin typeface="Times New Roman" panose="02020603050405020304" pitchFamily="18" charset="0"/>
                <a:cs typeface="Times New Roman" panose="02020603050405020304" pitchFamily="18" charset="0"/>
              </a:rPr>
              <a:t> доза випромінювання, </a:t>
            </a:r>
            <a:r>
              <a:rPr lang="ru-RU" sz="1600" dirty="0" err="1">
                <a:solidFill>
                  <a:srgbClr val="002060"/>
                </a:solidFill>
                <a:latin typeface="Times New Roman" panose="02020603050405020304" pitchFamily="18" charset="0"/>
                <a:cs typeface="Times New Roman" panose="02020603050405020304" pitchFamily="18" charset="0"/>
              </a:rPr>
              <a:t>що</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створюється</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космічними</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променями</a:t>
            </a:r>
            <a:r>
              <a:rPr lang="ru-RU" sz="1600" dirty="0">
                <a:solidFill>
                  <a:srgbClr val="002060"/>
                </a:solidFill>
                <a:latin typeface="Times New Roman" panose="02020603050405020304" pitchFamily="18" charset="0"/>
                <a:cs typeface="Times New Roman" panose="02020603050405020304" pitchFamily="18" charset="0"/>
              </a:rPr>
              <a:t> та </a:t>
            </a:r>
            <a:r>
              <a:rPr lang="ru-RU" sz="1600" dirty="0" err="1">
                <a:solidFill>
                  <a:srgbClr val="002060"/>
                </a:solidFill>
                <a:latin typeface="Times New Roman" panose="02020603050405020304" pitchFamily="18" charset="0"/>
                <a:cs typeface="Times New Roman" panose="02020603050405020304" pitchFamily="18" charset="0"/>
              </a:rPr>
              <a:t>випромінюванням</a:t>
            </a:r>
            <a:r>
              <a:rPr lang="ru-RU" sz="1600"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природних</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радіонуклідів</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які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розповсюджуються</a:t>
            </a:r>
            <a:r>
              <a:rPr lang="ru-RU" sz="1600" dirty="0">
                <a:solidFill>
                  <a:srgbClr val="002060"/>
                </a:solidFill>
                <a:latin typeface="Times New Roman" panose="02020603050405020304" pitchFamily="18" charset="0"/>
                <a:cs typeface="Times New Roman" panose="02020603050405020304" pitchFamily="18" charset="0"/>
              </a:rPr>
              <a:t> в </a:t>
            </a:r>
            <a:r>
              <a:rPr lang="ru-RU" sz="1600" dirty="0" err="1">
                <a:solidFill>
                  <a:srgbClr val="002060"/>
                </a:solidFill>
                <a:latin typeface="Times New Roman" panose="02020603050405020304" pitchFamily="18" charset="0"/>
                <a:cs typeface="Times New Roman" panose="02020603050405020304" pitchFamily="18" charset="0"/>
              </a:rPr>
              <a:t>землі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воді</a:t>
            </a:r>
            <a:r>
              <a:rPr lang="ru-RU" sz="1600" dirty="0">
                <a:solidFill>
                  <a:srgbClr val="002060"/>
                </a:solidFill>
                <a:latin typeface="Times New Roman" panose="02020603050405020304" pitchFamily="18" charset="0"/>
                <a:cs typeface="Times New Roman" panose="02020603050405020304" pitchFamily="18" charset="0"/>
              </a:rPr>
              <a:t>, продуктах </a:t>
            </a:r>
            <a:r>
              <a:rPr lang="ru-RU" sz="1600" dirty="0" err="1">
                <a:solidFill>
                  <a:srgbClr val="002060"/>
                </a:solidFill>
                <a:latin typeface="Times New Roman" panose="02020603050405020304" pitchFamily="18" charset="0"/>
                <a:cs typeface="Times New Roman" panose="02020603050405020304" pitchFamily="18" charset="0"/>
              </a:rPr>
              <a:t>харчування</a:t>
            </a:r>
            <a:r>
              <a:rPr lang="ru-RU" sz="1600" dirty="0">
                <a:solidFill>
                  <a:srgbClr val="002060"/>
                </a:solidFill>
                <a:latin typeface="Times New Roman" panose="02020603050405020304" pitchFamily="18" charset="0"/>
                <a:cs typeface="Times New Roman" panose="02020603050405020304" pitchFamily="18" charset="0"/>
              </a:rPr>
              <a:t> та </a:t>
            </a:r>
            <a:r>
              <a:rPr lang="ru-RU" sz="1600" dirty="0" err="1">
                <a:solidFill>
                  <a:srgbClr val="002060"/>
                </a:solidFill>
                <a:latin typeface="Times New Roman" panose="02020603050405020304" pitchFamily="18" charset="0"/>
                <a:cs typeface="Times New Roman" panose="02020603050405020304" pitchFamily="18" charset="0"/>
              </a:rPr>
              <a:t>організмі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людини</a:t>
            </a:r>
            <a:r>
              <a:rPr lang="ru-RU" sz="1600" dirty="0">
                <a:solidFill>
                  <a:srgbClr val="002060"/>
                </a:solidFill>
                <a:latin typeface="Times New Roman" panose="02020603050405020304" pitchFamily="18" charset="0"/>
                <a:cs typeface="Times New Roman" panose="02020603050405020304" pitchFamily="18" charset="0"/>
              </a:rPr>
              <a:t>.</a:t>
            </a:r>
            <a:endParaRPr lang="ru-UA" sz="1600" dirty="0">
              <a:solidFill>
                <a:srgbClr val="002060"/>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1FA412A0-D8A6-6947-9625-D113002821BD}"/>
              </a:ext>
            </a:extLst>
          </p:cNvPr>
          <p:cNvSpPr/>
          <p:nvPr/>
        </p:nvSpPr>
        <p:spPr>
          <a:xfrm>
            <a:off x="1686836" y="4806684"/>
            <a:ext cx="6773992" cy="1703030"/>
          </a:xfrm>
          <a:prstGeom prst="rect">
            <a:avLst/>
          </a:prstGeom>
        </p:spPr>
        <p:txBody>
          <a:bodyPr wrap="square">
            <a:spAutoFit/>
          </a:bodyPr>
          <a:lstStyle/>
          <a:p>
            <a:pPr algn="just">
              <a:spcAft>
                <a:spcPts val="750"/>
              </a:spcAft>
            </a:pPr>
            <a:r>
              <a:rPr lang="ru-UA"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Д</a:t>
            </a:r>
            <a:r>
              <a:rPr lang="ru-UA"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опустимі показники радіаційного фону:</a:t>
            </a:r>
            <a:endParaRPr lang="ru-UA"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ru-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0,1 - 0,2 мк3в / ч - звичайний рівень радіаційного фону,якому кожен з нас піддається щодня</a:t>
            </a:r>
            <a:endParaRPr lang="ru-UA"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ru-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 0,3 мк3в / ч - нормальний радіаційний фон</a:t>
            </a:r>
            <a:endParaRPr lang="ru-UA"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ru-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0,3 - 1,2 - мк3в / ч - підвищений радіаційний фон</a:t>
            </a:r>
            <a:endParaRPr lang="ru-UA"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ru-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понад 1,2 - мк3в / ч - небезпечний радіаційний фон</a:t>
            </a:r>
            <a:endParaRPr lang="ru-UA"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11">
            <a:extLst>
              <a:ext uri="{FF2B5EF4-FFF2-40B4-BE49-F238E27FC236}">
                <a16:creationId xmlns:a16="http://schemas.microsoft.com/office/drawing/2014/main" id="{CDBFBAFC-DA4C-C142-A4D8-E0F289AE8B22}"/>
              </a:ext>
            </a:extLst>
          </p:cNvPr>
          <p:cNvPicPr>
            <a:picLocks noChangeAspect="1" noChangeArrowheads="1"/>
          </p:cNvPicPr>
          <p:nvPr/>
        </p:nvPicPr>
        <p:blipFill rotWithShape="1">
          <a:blip r:embed="rId4">
            <a:alphaModFix amt="85000"/>
            <a:extLst>
              <a:ext uri="{28A0092B-C50C-407E-A947-70E740481C1C}">
                <a14:useLocalDpi xmlns:a14="http://schemas.microsoft.com/office/drawing/2010/main" val="0"/>
              </a:ext>
            </a:extLst>
          </a:blip>
          <a:srcRect l="7795" t="58926" r="9484" b="10589"/>
          <a:stretch/>
        </p:blipFill>
        <p:spPr bwMode="auto">
          <a:xfrm>
            <a:off x="71737" y="1891103"/>
            <a:ext cx="5113097" cy="277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66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8199D26-F108-C844-A518-956FCF48442A}"/>
              </a:ext>
            </a:extLst>
          </p:cNvPr>
          <p:cNvSpPr/>
          <p:nvPr/>
        </p:nvSpPr>
        <p:spPr>
          <a:xfrm>
            <a:off x="2456482" y="612844"/>
            <a:ext cx="4572000" cy="5632311"/>
          </a:xfrm>
          <a:prstGeom prst="rect">
            <a:avLst/>
          </a:prstGeom>
        </p:spPr>
        <p:txBody>
          <a:bodyPr>
            <a:spAutoFit/>
          </a:bodyPr>
          <a:lstStyle/>
          <a:p>
            <a:pPr algn="ctr"/>
            <a:r>
              <a:rPr lang="uk-UA" sz="2400" b="1" dirty="0">
                <a:solidFill>
                  <a:srgbClr val="002060"/>
                </a:solidFill>
                <a:latin typeface="Times New Roman" panose="02020603050405020304" pitchFamily="18" charset="0"/>
                <a:cs typeface="Times New Roman" panose="02020603050405020304" pitchFamily="18" charset="0"/>
              </a:rPr>
              <a:t>Особливе місце у забрудненні оточуючого середовища займає радіоактивне забруднення.</a:t>
            </a:r>
          </a:p>
          <a:p>
            <a:pPr lvl="0" algn="ctr"/>
            <a:r>
              <a:rPr lang="uk-UA" sz="2400" b="1" dirty="0">
                <a:solidFill>
                  <a:srgbClr val="002060"/>
                </a:solidFill>
                <a:latin typeface="Times New Roman" panose="02020603050405020304" pitchFamily="18" charset="0"/>
                <a:cs typeface="Times New Roman" panose="02020603050405020304" pitchFamily="18" charset="0"/>
              </a:rPr>
              <a:t>Організм людини, рослинний і тваринний світ постійно зазнають дії іонізуючого випромінювання, яке складається з природної і штучної радіоактивності.</a:t>
            </a:r>
            <a:endParaRPr lang="ru-RU" sz="2400" b="1" dirty="0">
              <a:solidFill>
                <a:srgbClr val="002060"/>
              </a:solidFill>
              <a:latin typeface="Times New Roman" panose="02020603050405020304" pitchFamily="18" charset="0"/>
              <a:cs typeface="Times New Roman" panose="02020603050405020304" pitchFamily="18" charset="0"/>
            </a:endParaRPr>
          </a:p>
          <a:p>
            <a:pPr lvl="0" algn="ctr"/>
            <a:r>
              <a:rPr lang="uk-UA" sz="2400" b="1" dirty="0">
                <a:solidFill>
                  <a:srgbClr val="002060"/>
                </a:solidFill>
                <a:latin typeface="Times New Roman" panose="02020603050405020304" pitchFamily="18" charset="0"/>
                <a:cs typeface="Times New Roman" panose="02020603050405020304" pitchFamily="18" charset="0"/>
              </a:rPr>
              <a:t>Кожного дня ми піддаємо свій організм до негативного впливу радіоактивного випромінювання, і тому саме через це я хочу розповісти вам про радіацію та захист від неї.</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2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9000" r="-39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FA79E1E-7146-8E4A-A433-44C7955F75B0}"/>
              </a:ext>
            </a:extLst>
          </p:cNvPr>
          <p:cNvSpPr/>
          <p:nvPr/>
        </p:nvSpPr>
        <p:spPr>
          <a:xfrm>
            <a:off x="0" y="0"/>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Як </a:t>
            </a:r>
            <a:r>
              <a:rPr lang="ru-RU" sz="2800" b="1" dirty="0" err="1">
                <a:solidFill>
                  <a:srgbClr val="002060"/>
                </a:solidFill>
                <a:latin typeface="Times New Roman" panose="02020603050405020304" pitchFamily="18" charset="0"/>
                <a:cs typeface="Times New Roman" panose="02020603050405020304" pitchFamily="18" charset="0"/>
              </a:rPr>
              <a:t>шкідливі</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дози</a:t>
            </a:r>
            <a:r>
              <a:rPr lang="ru-RU" sz="2800" b="1" dirty="0">
                <a:solidFill>
                  <a:srgbClr val="002060"/>
                </a:solidFill>
                <a:latin typeface="Times New Roman" panose="02020603050405020304" pitchFamily="18" charset="0"/>
                <a:cs typeface="Times New Roman" panose="02020603050405020304" pitchFamily="18" charset="0"/>
              </a:rPr>
              <a:t> радіації </a:t>
            </a:r>
            <a:r>
              <a:rPr lang="ru-RU" sz="2800" b="1" dirty="0" err="1">
                <a:solidFill>
                  <a:srgbClr val="002060"/>
                </a:solidFill>
                <a:latin typeface="Times New Roman" panose="02020603050405020304" pitchFamily="18" charset="0"/>
                <a:cs typeface="Times New Roman" panose="02020603050405020304" pitchFamily="18" charset="0"/>
              </a:rPr>
              <a:t>впливають</a:t>
            </a:r>
            <a:r>
              <a:rPr lang="ru-RU" sz="2800" b="1" dirty="0">
                <a:solidFill>
                  <a:srgbClr val="002060"/>
                </a:solidFill>
                <a:latin typeface="Times New Roman" panose="02020603050405020304" pitchFamily="18" charset="0"/>
                <a:cs typeface="Times New Roman" panose="02020603050405020304" pitchFamily="18" charset="0"/>
              </a:rPr>
              <a:t> на організм?</a:t>
            </a:r>
          </a:p>
        </p:txBody>
      </p:sp>
      <p:sp>
        <p:nvSpPr>
          <p:cNvPr id="5" name="Прямоугольник 4">
            <a:extLst>
              <a:ext uri="{FF2B5EF4-FFF2-40B4-BE49-F238E27FC236}">
                <a16:creationId xmlns:a16="http://schemas.microsoft.com/office/drawing/2014/main" id="{696DC056-C2D2-2E43-BDF1-B7BE79EF0E16}"/>
              </a:ext>
            </a:extLst>
          </p:cNvPr>
          <p:cNvSpPr/>
          <p:nvPr/>
        </p:nvSpPr>
        <p:spPr>
          <a:xfrm>
            <a:off x="4810554" y="1343318"/>
            <a:ext cx="4333446" cy="5078313"/>
          </a:xfrm>
          <a:prstGeom prst="rect">
            <a:avLst/>
          </a:prstGeom>
        </p:spPr>
        <p:txBody>
          <a:bodyPr wrap="square">
            <a:spAutoFit/>
          </a:bodyPr>
          <a:lstStyle/>
          <a:p>
            <a:pPr marL="342900" indent="-342900">
              <a:buFont typeface="Wingdings" pitchFamily="2" charset="2"/>
              <a:buChar char="Ø"/>
            </a:pP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послаблювати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імунітет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призводить</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загострення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хронічних</a:t>
            </a:r>
            <a:r>
              <a:rPr lang="ru-RU" dirty="0">
                <a:latin typeface="Times New Roman" panose="02020603050405020304" pitchFamily="18" charset="0"/>
                <a:cs typeface="Times New Roman" panose="02020603050405020304" pitchFamily="18" charset="0"/>
              </a:rPr>
              <a:t> хвороб; </a:t>
            </a:r>
          </a:p>
          <a:p>
            <a:pPr marL="342900" indent="-342900">
              <a:buFont typeface="Wingdings" pitchFamily="2" charset="2"/>
              <a:buChar char="Ø"/>
            </a:pPr>
            <a:r>
              <a:rPr lang="ru-RU" dirty="0" err="1">
                <a:latin typeface="Times New Roman" panose="02020603050405020304" pitchFamily="18" charset="0"/>
                <a:cs typeface="Times New Roman" panose="02020603050405020304" pitchFamily="18" charset="0"/>
              </a:rPr>
              <a:t>змінює</a:t>
            </a:r>
            <a:r>
              <a:rPr lang="ru-RU" dirty="0">
                <a:latin typeface="Times New Roman" panose="02020603050405020304" pitchFamily="18" charset="0"/>
                <a:cs typeface="Times New Roman" panose="02020603050405020304" pitchFamily="18" charset="0"/>
              </a:rPr>
              <a:t> структуру тканин в живому </a:t>
            </a:r>
            <a:r>
              <a:rPr lang="ru-RU" dirty="0" err="1">
                <a:latin typeface="Times New Roman" panose="02020603050405020304" pitchFamily="18" charset="0"/>
                <a:cs typeface="Times New Roman" panose="02020603050405020304" pitchFamily="18" charset="0"/>
              </a:rPr>
              <a:t>організмі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призвести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різного</a:t>
            </a:r>
            <a:r>
              <a:rPr lang="ru-RU" dirty="0">
                <a:latin typeface="Times New Roman" panose="02020603050405020304" pitchFamily="18" charset="0"/>
                <a:cs typeface="Times New Roman" panose="02020603050405020304" pitchFamily="18" charset="0"/>
              </a:rPr>
              <a:t> виду </a:t>
            </a:r>
            <a:r>
              <a:rPr lang="ru-RU" dirty="0" err="1">
                <a:latin typeface="Times New Roman" panose="02020603050405020304" pitchFamily="18" charset="0"/>
                <a:cs typeface="Times New Roman" panose="02020603050405020304" pitchFamily="18" charset="0"/>
              </a:rPr>
              <a:t>онкологічних</a:t>
            </a:r>
            <a:r>
              <a:rPr lang="ru-RU" dirty="0">
                <a:latin typeface="Times New Roman" panose="02020603050405020304" pitchFamily="18" charset="0"/>
                <a:cs typeface="Times New Roman" panose="02020603050405020304" pitchFamily="18" charset="0"/>
              </a:rPr>
              <a:t> хвороб; </a:t>
            </a:r>
          </a:p>
          <a:p>
            <a:pPr marL="342900" indent="-342900">
              <a:buFont typeface="Wingdings" pitchFamily="2" charset="2"/>
              <a:buChar char="Ø"/>
            </a:pPr>
            <a:r>
              <a:rPr lang="ru-RU" dirty="0" err="1">
                <a:latin typeface="Times New Roman" panose="02020603050405020304" pitchFamily="18" charset="0"/>
                <a:cs typeface="Times New Roman" panose="02020603050405020304" pitchFamily="18" charset="0"/>
              </a:rPr>
              <a:t>призводить</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загибелі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клітин</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організмі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призвести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виведення</a:t>
            </a:r>
            <a:r>
              <a:rPr lang="ru-RU" dirty="0">
                <a:latin typeface="Times New Roman" panose="02020603050405020304" pitchFamily="18" charset="0"/>
                <a:cs typeface="Times New Roman" panose="02020603050405020304" pitchFamily="18" charset="0"/>
              </a:rPr>
              <a:t> з ладу </a:t>
            </a:r>
            <a:r>
              <a:rPr lang="ru-RU" dirty="0" err="1">
                <a:latin typeface="Times New Roman" panose="02020603050405020304" pitchFamily="18" charset="0"/>
                <a:cs typeface="Times New Roman" panose="02020603050405020304" pitchFamily="18" charset="0"/>
              </a:rPr>
              <a:t>різного</a:t>
            </a:r>
            <a:r>
              <a:rPr lang="ru-RU" dirty="0">
                <a:latin typeface="Times New Roman" panose="02020603050405020304" pitchFamily="18" charset="0"/>
                <a:cs typeface="Times New Roman" panose="02020603050405020304" pitchFamily="18" charset="0"/>
              </a:rPr>
              <a:t> виду </a:t>
            </a:r>
            <a:r>
              <a:rPr lang="ru-RU" dirty="0" err="1">
                <a:latin typeface="Times New Roman" panose="02020603050405020304" pitchFamily="18" charset="0"/>
                <a:cs typeface="Times New Roman" panose="02020603050405020304" pitchFamily="18" charset="0"/>
              </a:rPr>
              <a:t>органів</a:t>
            </a:r>
            <a:r>
              <a:rPr lang="ru-RU" dirty="0">
                <a:latin typeface="Times New Roman" panose="02020603050405020304" pitchFamily="18" charset="0"/>
                <a:cs typeface="Times New Roman" panose="02020603050405020304" pitchFamily="18" charset="0"/>
              </a:rPr>
              <a:t> та систем; </a:t>
            </a:r>
          </a:p>
          <a:p>
            <a:pPr marL="342900" indent="-342900">
              <a:buFont typeface="Wingdings" pitchFamily="2" charset="2"/>
              <a:buChar char="Ø"/>
            </a:pPr>
            <a:r>
              <a:rPr lang="ru-RU" dirty="0" err="1">
                <a:latin typeface="Times New Roman" panose="02020603050405020304" pitchFamily="18" charset="0"/>
                <a:cs typeface="Times New Roman" panose="02020603050405020304" pitchFamily="18" charset="0"/>
              </a:rPr>
              <a:t>призводить</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вибиття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часток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генів</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спіралі</a:t>
            </a:r>
            <a:r>
              <a:rPr lang="ru-RU" dirty="0">
                <a:latin typeface="Times New Roman" panose="02020603050405020304" pitchFamily="18" charset="0"/>
                <a:cs typeface="Times New Roman" panose="02020603050405020304" pitchFamily="18" charset="0"/>
              </a:rPr>
              <a:t> ДНК </a:t>
            </a:r>
            <a:r>
              <a:rPr lang="ru-RU" dirty="0" err="1">
                <a:latin typeface="Times New Roman" panose="02020603050405020304" pitchFamily="18" charset="0"/>
                <a:cs typeface="Times New Roman" panose="02020603050405020304" pitchFamily="18" charset="0"/>
              </a:rPr>
              <a:t>живих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організмів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призводить</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подальших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мутацій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спочатку</a:t>
            </a:r>
            <a:r>
              <a:rPr lang="ru-RU" dirty="0">
                <a:latin typeface="Times New Roman" panose="02020603050405020304" pitchFamily="18" charset="0"/>
                <a:cs typeface="Times New Roman" panose="02020603050405020304" pitchFamily="18" charset="0"/>
              </a:rPr>
              <a:t> на генному </a:t>
            </a:r>
            <a:r>
              <a:rPr lang="ru-RU" dirty="0" err="1">
                <a:latin typeface="Times New Roman" panose="02020603050405020304" pitchFamily="18" charset="0"/>
                <a:cs typeface="Times New Roman" panose="02020603050405020304" pitchFamily="18" charset="0"/>
              </a:rPr>
              <a:t>рівні</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потім</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фізіологічному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рівні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майбутнього</a:t>
            </a:r>
            <a:r>
              <a:rPr lang="ru-RU" dirty="0">
                <a:latin typeface="Times New Roman" panose="02020603050405020304" pitchFamily="18" charset="0"/>
                <a:cs typeface="Times New Roman" panose="02020603050405020304" pitchFamily="18" charset="0"/>
              </a:rPr>
              <a:t> плоду в </a:t>
            </a:r>
            <a:r>
              <a:rPr lang="ru-RU" dirty="0" err="1">
                <a:latin typeface="Times New Roman" panose="02020603050405020304" pitchFamily="18" charset="0"/>
                <a:cs typeface="Times New Roman" panose="02020603050405020304" pitchFamily="18" charset="0"/>
              </a:rPr>
              <a:t>залежності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співпадання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генів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батьків</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заплідненні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яйцеклітини</a:t>
            </a:r>
            <a:r>
              <a:rPr lang="ru-RU" dirty="0">
                <a:latin typeface="Times New Roman" panose="02020603050405020304" pitchFamily="18" charset="0"/>
                <a:cs typeface="Times New Roman" panose="02020603050405020304" pitchFamily="18" charset="0"/>
              </a:rPr>
              <a:t>). </a:t>
            </a:r>
            <a:endParaRPr lang="ru-UA" dirty="0">
              <a:latin typeface="Times New Roman" panose="02020603050405020304" pitchFamily="18" charset="0"/>
              <a:cs typeface="Times New Roman" panose="02020603050405020304" pitchFamily="18" charset="0"/>
            </a:endParaRPr>
          </a:p>
        </p:txBody>
      </p:sp>
      <p:pic>
        <p:nvPicPr>
          <p:cNvPr id="6" name="Picture 2" descr="Чорнобиль: кінець тридцятирічного експерименту - BBC News Україна">
            <a:extLst>
              <a:ext uri="{FF2B5EF4-FFF2-40B4-BE49-F238E27FC236}">
                <a16:creationId xmlns:a16="http://schemas.microsoft.com/office/drawing/2014/main" id="{4A69D452-38B4-A741-A998-B6041D0B3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88" y="1455530"/>
            <a:ext cx="4646166" cy="5046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3B89D3F2-F6D9-1B46-89C2-684C8E7DE454}"/>
              </a:ext>
            </a:extLst>
          </p:cNvPr>
          <p:cNvSpPr/>
          <p:nvPr/>
        </p:nvSpPr>
        <p:spPr>
          <a:xfrm>
            <a:off x="387458" y="635432"/>
            <a:ext cx="8493994" cy="707886"/>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Підвищений </a:t>
            </a:r>
            <a:r>
              <a:rPr lang="ru-RU" sz="2000" dirty="0" err="1">
                <a:latin typeface="Times New Roman" panose="02020603050405020304" pitchFamily="18" charset="0"/>
                <a:cs typeface="Times New Roman" panose="02020603050405020304" pitchFamily="18" charset="0"/>
              </a:rPr>
              <a:t>радіаційний</a:t>
            </a:r>
            <a:r>
              <a:rPr lang="ru-RU" sz="2000" dirty="0">
                <a:latin typeface="Times New Roman" panose="02020603050405020304" pitchFamily="18" charset="0"/>
                <a:cs typeface="Times New Roman" panose="02020603050405020304" pitchFamily="18" charset="0"/>
              </a:rPr>
              <a:t> фон (в </a:t>
            </a:r>
            <a:r>
              <a:rPr lang="ru-RU" sz="2000" dirty="0" err="1">
                <a:latin typeface="Times New Roman" panose="02020603050405020304" pitchFamily="18" charset="0"/>
                <a:cs typeface="Times New Roman" panose="02020603050405020304" pitchFamily="18" charset="0"/>
              </a:rPr>
              <a:t>залежності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ступеня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поглинутого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радіаційного</a:t>
            </a:r>
            <a:r>
              <a:rPr lang="ru-RU" sz="2000" dirty="0">
                <a:latin typeface="Times New Roman" panose="02020603050405020304" pitchFamily="18" charset="0"/>
                <a:cs typeface="Times New Roman" panose="02020603050405020304" pitchFamily="18" charset="0"/>
              </a:rPr>
              <a:t> випромінювання):</a:t>
            </a:r>
          </a:p>
        </p:txBody>
      </p:sp>
    </p:spTree>
    <p:extLst>
      <p:ext uri="{BB962C8B-B14F-4D97-AF65-F5344CB8AC3E}">
        <p14:creationId xmlns:p14="http://schemas.microsoft.com/office/powerpoint/2010/main" val="246012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9000" r="-39000"/>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B55A564-30FB-134F-8CF2-27C22E852065}"/>
              </a:ext>
            </a:extLst>
          </p:cNvPr>
          <p:cNvSpPr/>
          <p:nvPr/>
        </p:nvSpPr>
        <p:spPr>
          <a:xfrm>
            <a:off x="4367719" y="1327589"/>
            <a:ext cx="4572000" cy="5078313"/>
          </a:xfrm>
          <a:prstGeom prst="rect">
            <a:avLst/>
          </a:prstGeom>
        </p:spPr>
        <p:txBody>
          <a:bodyPr>
            <a:spAutoFit/>
          </a:bodyPr>
          <a:lstStyle/>
          <a:p>
            <a:r>
              <a:rPr lang="ru-RU" dirty="0" err="1">
                <a:solidFill>
                  <a:srgbClr val="002D87"/>
                </a:solidFill>
                <a:latin typeface="Times New Roman" panose="02020603050405020304" pitchFamily="18" charset="0"/>
              </a:rPr>
              <a:t>органи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чуття</a:t>
            </a:r>
            <a:r>
              <a:rPr lang="ru-RU" dirty="0">
                <a:solidFill>
                  <a:srgbClr val="002D87"/>
                </a:solidFill>
                <a:latin typeface="Times New Roman" panose="02020603050405020304" pitchFamily="18" charset="0"/>
              </a:rPr>
              <a:t> не </a:t>
            </a:r>
            <a:r>
              <a:rPr lang="ru-RU" dirty="0" err="1">
                <a:solidFill>
                  <a:srgbClr val="002D87"/>
                </a:solidFill>
                <a:latin typeface="Times New Roman" panose="02020603050405020304" pitchFamily="18" charset="0"/>
              </a:rPr>
              <a:t>реагують</a:t>
            </a:r>
            <a:r>
              <a:rPr lang="ru-RU" dirty="0">
                <a:solidFill>
                  <a:srgbClr val="002D87"/>
                </a:solidFill>
                <a:latin typeface="Times New Roman" panose="02020603050405020304" pitchFamily="18" charset="0"/>
              </a:rPr>
              <a:t> на випромінювання;</a:t>
            </a:r>
          </a:p>
          <a:p>
            <a:r>
              <a:rPr lang="ru-RU" dirty="0">
                <a:solidFill>
                  <a:srgbClr val="002D87"/>
                </a:solidFill>
                <a:latin typeface="Arial" panose="020B0604020202020204" pitchFamily="34" charset="0"/>
              </a:rPr>
              <a:t>• </a:t>
            </a:r>
            <a:r>
              <a:rPr lang="ru-RU" dirty="0" err="1">
                <a:solidFill>
                  <a:srgbClr val="002D87"/>
                </a:solidFill>
                <a:latin typeface="Times New Roman" panose="02020603050405020304" pitchFamily="18" charset="0"/>
              </a:rPr>
              <a:t>малі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дози</a:t>
            </a:r>
            <a:r>
              <a:rPr lang="ru-RU" dirty="0">
                <a:solidFill>
                  <a:srgbClr val="002D87"/>
                </a:solidFill>
                <a:latin typeface="Times New Roman" panose="02020603050405020304" pitchFamily="18" charset="0"/>
              </a:rPr>
              <a:t> випромінювання </a:t>
            </a:r>
            <a:r>
              <a:rPr lang="ru-RU" dirty="0" err="1">
                <a:solidFill>
                  <a:srgbClr val="002D87"/>
                </a:solidFill>
                <a:latin typeface="Times New Roman" panose="02020603050405020304" pitchFamily="18" charset="0"/>
              </a:rPr>
              <a:t>можуть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підсумовуватися</a:t>
            </a:r>
            <a:r>
              <a:rPr lang="ru-RU" dirty="0">
                <a:solidFill>
                  <a:srgbClr val="002D87"/>
                </a:solidFill>
                <a:latin typeface="Times New Roman" panose="02020603050405020304" pitchFamily="18" charset="0"/>
              </a:rPr>
              <a:t> і </a:t>
            </a:r>
            <a:r>
              <a:rPr lang="ru-RU" dirty="0" err="1">
                <a:solidFill>
                  <a:srgbClr val="002D87"/>
                </a:solidFill>
                <a:latin typeface="Times New Roman" panose="02020603050405020304" pitchFamily="18" charset="0"/>
              </a:rPr>
              <a:t>накопичуватися</a:t>
            </a:r>
            <a:r>
              <a:rPr lang="ru-RU" dirty="0">
                <a:solidFill>
                  <a:srgbClr val="002D87"/>
                </a:solidFill>
                <a:latin typeface="Times New Roman" panose="02020603050405020304" pitchFamily="18" charset="0"/>
              </a:rPr>
              <a:t> в </a:t>
            </a:r>
            <a:r>
              <a:rPr lang="ru-RU" dirty="0" err="1">
                <a:solidFill>
                  <a:srgbClr val="002D87"/>
                </a:solidFill>
                <a:latin typeface="Times New Roman" panose="02020603050405020304" pitchFamily="18" charset="0"/>
              </a:rPr>
              <a:t>організмі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кумулятивнии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ефект</a:t>
            </a:r>
            <a:r>
              <a:rPr lang="ru-RU" dirty="0">
                <a:solidFill>
                  <a:srgbClr val="002D87"/>
                </a:solidFill>
                <a:latin typeface="Times New Roman" panose="02020603050405020304" pitchFamily="18" charset="0"/>
              </a:rPr>
              <a:t>);</a:t>
            </a:r>
            <a:br>
              <a:rPr lang="ru-RU" dirty="0">
                <a:solidFill>
                  <a:srgbClr val="002D87"/>
                </a:solidFill>
                <a:latin typeface="Times New Roman" panose="02020603050405020304" pitchFamily="18" charset="0"/>
              </a:rPr>
            </a:br>
            <a:r>
              <a:rPr lang="ru-RU" dirty="0">
                <a:solidFill>
                  <a:srgbClr val="002D87"/>
                </a:solidFill>
                <a:latin typeface="Arial" panose="020B0604020202020204" pitchFamily="34" charset="0"/>
              </a:rPr>
              <a:t>• </a:t>
            </a:r>
            <a:r>
              <a:rPr lang="ru-RU" dirty="0">
                <a:solidFill>
                  <a:srgbClr val="002D87"/>
                </a:solidFill>
                <a:latin typeface="Times New Roman" panose="02020603050405020304" pitchFamily="18" charset="0"/>
              </a:rPr>
              <a:t>випромінювання </a:t>
            </a:r>
            <a:r>
              <a:rPr lang="ru-RU" dirty="0" err="1">
                <a:solidFill>
                  <a:srgbClr val="002D87"/>
                </a:solidFill>
                <a:latin typeface="Times New Roman" panose="02020603050405020304" pitchFamily="18" charset="0"/>
              </a:rPr>
              <a:t>діє</a:t>
            </a:r>
            <a:r>
              <a:rPr lang="ru-RU" dirty="0">
                <a:solidFill>
                  <a:srgbClr val="002D87"/>
                </a:solidFill>
                <a:latin typeface="Times New Roman" panose="02020603050405020304" pitchFamily="18" charset="0"/>
              </a:rPr>
              <a:t> не </a:t>
            </a:r>
            <a:r>
              <a:rPr lang="ru-RU" dirty="0" err="1">
                <a:solidFill>
                  <a:srgbClr val="002D87"/>
                </a:solidFill>
                <a:latin typeface="Times New Roman" panose="02020603050405020304" pitchFamily="18" charset="0"/>
              </a:rPr>
              <a:t>тільки</a:t>
            </a:r>
            <a:r>
              <a:rPr lang="ru-RU" dirty="0">
                <a:solidFill>
                  <a:srgbClr val="002D87"/>
                </a:solidFill>
                <a:latin typeface="Times New Roman" panose="02020603050405020304" pitchFamily="18" charset="0"/>
              </a:rPr>
              <a:t> на </a:t>
            </a:r>
            <a:r>
              <a:rPr lang="ru-RU" dirty="0" err="1">
                <a:solidFill>
                  <a:srgbClr val="002D87"/>
                </a:solidFill>
                <a:latin typeface="Times New Roman" panose="02020603050405020304" pitchFamily="18" charset="0"/>
              </a:rPr>
              <a:t>дании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живии</a:t>
            </a:r>
            <a:r>
              <a:rPr lang="ru-RU" dirty="0">
                <a:solidFill>
                  <a:srgbClr val="002D87"/>
                </a:solidFill>
                <a:latin typeface="Times New Roman" panose="02020603050405020304" pitchFamily="18" charset="0"/>
              </a:rPr>
              <a:t>̆ організм, але і на </a:t>
            </a:r>
            <a:r>
              <a:rPr lang="ru-RU" dirty="0" err="1">
                <a:solidFill>
                  <a:srgbClr val="002D87"/>
                </a:solidFill>
                <a:latin typeface="Times New Roman" panose="02020603050405020304" pitchFamily="18" charset="0"/>
              </a:rPr>
              <a:t>його</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спадкоємців</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генетичнии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ефект</a:t>
            </a:r>
            <a:r>
              <a:rPr lang="ru-RU" dirty="0">
                <a:solidFill>
                  <a:srgbClr val="002D87"/>
                </a:solidFill>
                <a:latin typeface="Times New Roman" panose="02020603050405020304" pitchFamily="18" charset="0"/>
              </a:rPr>
              <a:t>);</a:t>
            </a:r>
            <a:br>
              <a:rPr lang="ru-RU" dirty="0">
                <a:solidFill>
                  <a:srgbClr val="002D87"/>
                </a:solidFill>
                <a:latin typeface="Times New Roman" panose="02020603050405020304" pitchFamily="18" charset="0"/>
              </a:rPr>
            </a:br>
            <a:r>
              <a:rPr lang="ru-RU" dirty="0">
                <a:solidFill>
                  <a:srgbClr val="002D87"/>
                </a:solidFill>
                <a:latin typeface="Arial" panose="020B0604020202020204" pitchFamily="34" charset="0"/>
              </a:rPr>
              <a:t>• </a:t>
            </a:r>
            <a:r>
              <a:rPr lang="ru-RU" dirty="0" err="1">
                <a:solidFill>
                  <a:srgbClr val="002D87"/>
                </a:solidFill>
                <a:latin typeface="Times New Roman" panose="02020603050405020304" pitchFamily="18" charset="0"/>
              </a:rPr>
              <a:t>різні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організми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мають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різну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чутливість</a:t>
            </a:r>
            <a:r>
              <a:rPr lang="ru-RU" dirty="0">
                <a:solidFill>
                  <a:srgbClr val="002D87"/>
                </a:solidFill>
                <a:latin typeface="Times New Roman" panose="02020603050405020304" pitchFamily="18" charset="0"/>
              </a:rPr>
              <a:t> до випромінювання. </a:t>
            </a:r>
            <a:endParaRPr lang="ru-RU" dirty="0"/>
          </a:p>
          <a:p>
            <a:r>
              <a:rPr lang="ru-RU" dirty="0" err="1">
                <a:solidFill>
                  <a:srgbClr val="002060"/>
                </a:solidFill>
                <a:latin typeface="Times New Roman" panose="02020603050405020304" pitchFamily="18" charset="0"/>
              </a:rPr>
              <a:t>Найсильнішого</a:t>
            </a:r>
            <a:r>
              <a:rPr lang="ru-RU" dirty="0">
                <a:solidFill>
                  <a:srgbClr val="002060"/>
                </a:solidFill>
                <a:latin typeface="Times New Roman" panose="02020603050405020304" pitchFamily="18" charset="0"/>
              </a:rPr>
              <a:t> </a:t>
            </a:r>
            <a:r>
              <a:rPr lang="ru-RU" dirty="0" err="1">
                <a:solidFill>
                  <a:srgbClr val="002060"/>
                </a:solidFill>
                <a:latin typeface="Times New Roman" panose="02020603050405020304" pitchFamily="18" charset="0"/>
              </a:rPr>
              <a:t>впливу</a:t>
            </a:r>
            <a:r>
              <a:rPr lang="ru-RU" dirty="0">
                <a:solidFill>
                  <a:srgbClr val="002060"/>
                </a:solidFill>
                <a:latin typeface="Times New Roman" panose="02020603050405020304" pitchFamily="18" charset="0"/>
              </a:rPr>
              <a:t> </a:t>
            </a:r>
            <a:r>
              <a:rPr lang="ru-RU" dirty="0" err="1">
                <a:solidFill>
                  <a:srgbClr val="002D87"/>
                </a:solidFill>
                <a:latin typeface="Times New Roman" panose="02020603050405020304" pitchFamily="18" charset="0"/>
              </a:rPr>
              <a:t>зазнають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клітини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кісткового</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мозку</a:t>
            </a:r>
            <a:r>
              <a:rPr lang="ru-RU" dirty="0">
                <a:solidFill>
                  <a:srgbClr val="002D87"/>
                </a:solidFill>
                <a:latin typeface="Times New Roman" panose="02020603050405020304" pitchFamily="18" charset="0"/>
              </a:rPr>
              <a:t>, щитовидна </a:t>
            </a:r>
            <a:r>
              <a:rPr lang="ru-RU" dirty="0" err="1">
                <a:solidFill>
                  <a:srgbClr val="002D87"/>
                </a:solidFill>
                <a:latin typeface="Times New Roman" panose="02020603050405020304" pitchFamily="18" charset="0"/>
              </a:rPr>
              <a:t>залоза</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легені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внутрішні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органи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тобто</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органи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клітини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яких</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мають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високии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рівень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поділу</a:t>
            </a:r>
            <a:r>
              <a:rPr lang="ru-RU" dirty="0">
                <a:solidFill>
                  <a:srgbClr val="002D87"/>
                </a:solidFill>
                <a:latin typeface="Times New Roman" panose="02020603050405020304" pitchFamily="18" charset="0"/>
              </a:rPr>
              <a:t>. При </a:t>
            </a:r>
            <a:r>
              <a:rPr lang="ru-RU" dirty="0" err="1">
                <a:solidFill>
                  <a:srgbClr val="002D87"/>
                </a:solidFill>
                <a:latin typeface="Times New Roman" panose="02020603050405020304" pitchFamily="18" charset="0"/>
              </a:rPr>
              <a:t>одніи</a:t>
            </a:r>
            <a:r>
              <a:rPr lang="ru-RU" dirty="0">
                <a:solidFill>
                  <a:srgbClr val="002D87"/>
                </a:solidFill>
                <a:latin typeface="Times New Roman" panose="02020603050405020304" pitchFamily="18" charset="0"/>
              </a:rPr>
              <a:t>̆ і </a:t>
            </a:r>
            <a:r>
              <a:rPr lang="ru-RU" dirty="0" err="1">
                <a:solidFill>
                  <a:srgbClr val="002D87"/>
                </a:solidFill>
                <a:latin typeface="Times New Roman" panose="02020603050405020304" pitchFamily="18" charset="0"/>
              </a:rPr>
              <a:t>тіи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саміи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дозі</a:t>
            </a:r>
            <a:r>
              <a:rPr lang="ru-RU" dirty="0">
                <a:solidFill>
                  <a:srgbClr val="002D87"/>
                </a:solidFill>
                <a:latin typeface="Times New Roman" panose="02020603050405020304" pitchFamily="18" charset="0"/>
              </a:rPr>
              <a:t> випромінювання у </a:t>
            </a:r>
            <a:r>
              <a:rPr lang="ru-RU" dirty="0" err="1">
                <a:solidFill>
                  <a:srgbClr val="002D87"/>
                </a:solidFill>
                <a:latin typeface="Times New Roman" panose="02020603050405020304" pitchFamily="18" charset="0"/>
              </a:rPr>
              <a:t>дітеи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вражається</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більше</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клітин</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ніж</a:t>
            </a:r>
            <a:r>
              <a:rPr lang="ru-RU" dirty="0">
                <a:solidFill>
                  <a:srgbClr val="002D87"/>
                </a:solidFill>
                <a:latin typeface="Times New Roman" panose="02020603050405020304" pitchFamily="18" charset="0"/>
              </a:rPr>
              <a:t> у </a:t>
            </a:r>
            <a:r>
              <a:rPr lang="ru-RU" dirty="0" err="1">
                <a:solidFill>
                  <a:srgbClr val="002D87"/>
                </a:solidFill>
                <a:latin typeface="Times New Roman" panose="02020603050405020304" pitchFamily="18" charset="0"/>
              </a:rPr>
              <a:t>дорослих</a:t>
            </a:r>
            <a:r>
              <a:rPr lang="ru-RU" dirty="0">
                <a:solidFill>
                  <a:srgbClr val="002D87"/>
                </a:solidFill>
                <a:latin typeface="Times New Roman" panose="02020603050405020304" pitchFamily="18" charset="0"/>
              </a:rPr>
              <a:t>, тому у </a:t>
            </a:r>
            <a:r>
              <a:rPr lang="ru-RU" dirty="0" err="1">
                <a:solidFill>
                  <a:srgbClr val="002D87"/>
                </a:solidFill>
                <a:latin typeface="Times New Roman" panose="02020603050405020304" pitchFamily="18" charset="0"/>
              </a:rPr>
              <a:t>дітеи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всі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клітини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перебувають</a:t>
            </a:r>
            <a:r>
              <a:rPr lang="ru-RU" dirty="0">
                <a:solidFill>
                  <a:srgbClr val="002D87"/>
                </a:solidFill>
                <a:latin typeface="Times New Roman" panose="02020603050405020304" pitchFamily="18" charset="0"/>
              </a:rPr>
              <a:t> у </a:t>
            </a:r>
            <a:r>
              <a:rPr lang="ru-RU" dirty="0" err="1">
                <a:solidFill>
                  <a:srgbClr val="002D87"/>
                </a:solidFill>
                <a:latin typeface="Times New Roman" panose="02020603050405020304" pitchFamily="18" charset="0"/>
              </a:rPr>
              <a:t>стадіі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поділу</a:t>
            </a:r>
            <a:r>
              <a:rPr lang="ru-RU" dirty="0">
                <a:solidFill>
                  <a:srgbClr val="002D87"/>
                </a:solidFill>
                <a:latin typeface="Times New Roman" panose="02020603050405020304" pitchFamily="18" charset="0"/>
              </a:rPr>
              <a:t>. </a:t>
            </a:r>
            <a:endParaRPr lang="ru-RU" dirty="0">
              <a:effectLst/>
            </a:endParaRPr>
          </a:p>
        </p:txBody>
      </p:sp>
      <p:pic>
        <p:nvPicPr>
          <p:cNvPr id="4" name="Picture 14" descr="5.1. Шляхи проникнення радіації в організм людини, Гостре зараження -  Екологія - Навчальні матеріали онлайн">
            <a:extLst>
              <a:ext uri="{FF2B5EF4-FFF2-40B4-BE49-F238E27FC236}">
                <a16:creationId xmlns:a16="http://schemas.microsoft.com/office/drawing/2014/main" id="{95236F5C-CD72-AD45-BC5A-7799C5379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111827"/>
            <a:ext cx="3521175" cy="521219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197ED55F-F5F3-5640-960D-FCD861C683BD}"/>
              </a:ext>
            </a:extLst>
          </p:cNvPr>
          <p:cNvSpPr/>
          <p:nvPr/>
        </p:nvSpPr>
        <p:spPr>
          <a:xfrm>
            <a:off x="0" y="0"/>
            <a:ext cx="9144000" cy="1077218"/>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uk-UA" altLang="ru-UA" sz="3200" b="1" dirty="0">
                <a:solidFill>
                  <a:srgbClr val="984807"/>
                </a:solidFill>
                <a:latin typeface="Times New Roman" panose="02020603050405020304" pitchFamily="18" charset="0"/>
                <a:cs typeface="Times New Roman" panose="02020603050405020304" pitchFamily="18" charset="0"/>
              </a:rPr>
              <a:t>Особливості дії іонізуючого випромінення на організм людини:</a:t>
            </a:r>
            <a:endParaRPr lang="ru-RU"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78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9000" r="-39000"/>
          </a:stretch>
        </a:blipFill>
        <a:effectLst/>
      </p:bgPr>
    </p:bg>
    <p:spTree>
      <p:nvGrpSpPr>
        <p:cNvPr id="1" name=""/>
        <p:cNvGrpSpPr/>
        <p:nvPr/>
      </p:nvGrpSpPr>
      <p:grpSpPr>
        <a:xfrm>
          <a:off x="0" y="0"/>
          <a:ext cx="0" cy="0"/>
          <a:chOff x="0" y="0"/>
          <a:chExt cx="0" cy="0"/>
        </a:xfrm>
      </p:grpSpPr>
      <p:pic>
        <p:nvPicPr>
          <p:cNvPr id="7169" name="Picture 1" descr="page5image4042943424">
            <a:extLst>
              <a:ext uri="{FF2B5EF4-FFF2-40B4-BE49-F238E27FC236}">
                <a16:creationId xmlns:a16="http://schemas.microsoft.com/office/drawing/2014/main" id="{67EFC324-5996-1746-B903-61F1ABE88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35" y="2451371"/>
            <a:ext cx="114300" cy="12700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482E3177-0711-7740-B433-0760D7A904D4}"/>
              </a:ext>
            </a:extLst>
          </p:cNvPr>
          <p:cNvSpPr/>
          <p:nvPr/>
        </p:nvSpPr>
        <p:spPr>
          <a:xfrm>
            <a:off x="0" y="0"/>
            <a:ext cx="9144000" cy="584775"/>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3200" dirty="0" err="1">
                <a:solidFill>
                  <a:srgbClr val="002D87"/>
                </a:solidFill>
                <a:latin typeface="Times New Roman" panose="02020603050405020304" pitchFamily="18" charset="0"/>
              </a:rPr>
              <a:t>Наслідки</a:t>
            </a:r>
            <a:r>
              <a:rPr lang="ru-RU" sz="3200" dirty="0">
                <a:solidFill>
                  <a:srgbClr val="002D87"/>
                </a:solidFill>
                <a:latin typeface="Times New Roman" panose="02020603050405020304" pitchFamily="18" charset="0"/>
              </a:rPr>
              <a:t> </a:t>
            </a:r>
            <a:r>
              <a:rPr lang="ru-RU" sz="3200" dirty="0" err="1">
                <a:solidFill>
                  <a:srgbClr val="002D87"/>
                </a:solidFill>
                <a:latin typeface="Times New Roman" panose="02020603050405020304" pitchFamily="18" charset="0"/>
              </a:rPr>
              <a:t>впливу</a:t>
            </a:r>
            <a:r>
              <a:rPr lang="ru-RU" sz="3200" dirty="0">
                <a:solidFill>
                  <a:srgbClr val="002D87"/>
                </a:solidFill>
                <a:latin typeface="Times New Roman" panose="02020603050405020304" pitchFamily="18" charset="0"/>
              </a:rPr>
              <a:t> </a:t>
            </a:r>
            <a:r>
              <a:rPr lang="ru-RU" sz="3200" dirty="0" err="1">
                <a:solidFill>
                  <a:srgbClr val="002D87"/>
                </a:solidFill>
                <a:latin typeface="Times New Roman" panose="02020603050405020304" pitchFamily="18" charset="0"/>
              </a:rPr>
              <a:t>радіаціі</a:t>
            </a:r>
            <a:r>
              <a:rPr lang="ru-RU" sz="3200" dirty="0">
                <a:solidFill>
                  <a:srgbClr val="002D87"/>
                </a:solidFill>
                <a:latin typeface="Times New Roman" panose="02020603050405020304" pitchFamily="18" charset="0"/>
              </a:rPr>
              <a:t>̈ на </a:t>
            </a:r>
            <a:r>
              <a:rPr lang="ru-RU" sz="3200" dirty="0" err="1">
                <a:solidFill>
                  <a:srgbClr val="002D87"/>
                </a:solidFill>
                <a:latin typeface="Times New Roman" panose="02020603050405020304" pitchFamily="18" charset="0"/>
              </a:rPr>
              <a:t>живии</a:t>
            </a:r>
            <a:r>
              <a:rPr lang="ru-RU" sz="3200" dirty="0">
                <a:solidFill>
                  <a:srgbClr val="002D87"/>
                </a:solidFill>
                <a:latin typeface="Times New Roman" panose="02020603050405020304" pitchFamily="18" charset="0"/>
              </a:rPr>
              <a:t>̆ організм</a:t>
            </a:r>
            <a:r>
              <a:rPr lang="uk-UA" altLang="ru-UA" sz="3200" b="1" dirty="0">
                <a:solidFill>
                  <a:srgbClr val="002060"/>
                </a:solidFill>
                <a:latin typeface="Times New Roman" panose="02020603050405020304" pitchFamily="18" charset="0"/>
                <a:cs typeface="Times New Roman" panose="02020603050405020304" pitchFamily="18" charset="0"/>
              </a:rPr>
              <a:t>. </a:t>
            </a:r>
          </a:p>
        </p:txBody>
      </p:sp>
      <p:pic>
        <p:nvPicPr>
          <p:cNvPr id="11" name="Picture 4" descr="http://profpathology.dn.ua/Posobie1/____________.gif">
            <a:extLst>
              <a:ext uri="{FF2B5EF4-FFF2-40B4-BE49-F238E27FC236}">
                <a16:creationId xmlns:a16="http://schemas.microsoft.com/office/drawing/2014/main" id="{C039C83C-FB4A-0C47-89B8-F4A8585CEC6E}"/>
              </a:ext>
            </a:extLst>
          </p:cNvPr>
          <p:cNvPicPr>
            <a:picLocks noChangeAspect="1" noChangeArrowheads="1"/>
          </p:cNvPicPr>
          <p:nvPr/>
        </p:nvPicPr>
        <p:blipFill rotWithShape="1">
          <a:blip r:embed="rId4" cstate="print"/>
          <a:srcRect t="18155"/>
          <a:stretch/>
        </p:blipFill>
        <p:spPr bwMode="auto">
          <a:xfrm>
            <a:off x="1571898" y="594971"/>
            <a:ext cx="6000203" cy="3683183"/>
          </a:xfrm>
          <a:prstGeom prst="rect">
            <a:avLst/>
          </a:prstGeom>
          <a:noFill/>
        </p:spPr>
      </p:pic>
      <p:pic>
        <p:nvPicPr>
          <p:cNvPr id="12" name="Picture 2" descr="page5image4042943952">
            <a:extLst>
              <a:ext uri="{FF2B5EF4-FFF2-40B4-BE49-F238E27FC236}">
                <a16:creationId xmlns:a16="http://schemas.microsoft.com/office/drawing/2014/main" id="{81584A80-6980-8E47-8EAA-0AE61847E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190" y="4475322"/>
            <a:ext cx="2612810" cy="192331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27BFD2A7-1BD6-F542-B88E-2E02193B7AE2}"/>
              </a:ext>
            </a:extLst>
          </p:cNvPr>
          <p:cNvSpPr/>
          <p:nvPr/>
        </p:nvSpPr>
        <p:spPr>
          <a:xfrm>
            <a:off x="-3126" y="4272677"/>
            <a:ext cx="6540560" cy="2308324"/>
          </a:xfrm>
          <a:prstGeom prst="rect">
            <a:avLst/>
          </a:prstGeom>
        </p:spPr>
        <p:txBody>
          <a:bodyPr wrap="square">
            <a:spAutoFit/>
          </a:bodyPr>
          <a:lstStyle/>
          <a:p>
            <a:pPr algn="just"/>
            <a:r>
              <a:rPr lang="ru-RU" dirty="0">
                <a:solidFill>
                  <a:srgbClr val="002D87"/>
                </a:solidFill>
                <a:latin typeface="Times New Roman" panose="02020603050405020304" pitchFamily="18" charset="0"/>
              </a:rPr>
              <a:t>      Вплив </a:t>
            </a:r>
            <a:r>
              <a:rPr lang="ru-RU" dirty="0" err="1">
                <a:solidFill>
                  <a:srgbClr val="002D87"/>
                </a:solidFill>
                <a:latin typeface="Times New Roman" panose="02020603050405020304" pitchFamily="18" charset="0"/>
              </a:rPr>
              <a:t>радіаціі</a:t>
            </a:r>
            <a:r>
              <a:rPr lang="ru-RU" dirty="0">
                <a:solidFill>
                  <a:srgbClr val="002D87"/>
                </a:solidFill>
                <a:latin typeface="Times New Roman" panose="02020603050405020304" pitchFamily="18" charset="0"/>
              </a:rPr>
              <a:t>̈ на </a:t>
            </a:r>
            <a:r>
              <a:rPr lang="ru-RU" dirty="0" err="1">
                <a:solidFill>
                  <a:srgbClr val="002D87"/>
                </a:solidFill>
                <a:latin typeface="Times New Roman" panose="02020603050405020304" pitchFamily="18" charset="0"/>
              </a:rPr>
              <a:t>живии</a:t>
            </a:r>
            <a:r>
              <a:rPr lang="ru-RU" dirty="0">
                <a:solidFill>
                  <a:srgbClr val="002D87"/>
                </a:solidFill>
                <a:latin typeface="Times New Roman" panose="02020603050405020304" pitchFamily="18" charset="0"/>
              </a:rPr>
              <a:t>̆ організм </a:t>
            </a:r>
            <a:r>
              <a:rPr lang="ru-RU" dirty="0" err="1">
                <a:solidFill>
                  <a:srgbClr val="002D87"/>
                </a:solidFill>
                <a:latin typeface="Times New Roman" panose="02020603050405020304" pitchFamily="18" charset="0"/>
              </a:rPr>
              <a:t>викликає</a:t>
            </a:r>
            <a:r>
              <a:rPr lang="ru-RU" dirty="0">
                <a:solidFill>
                  <a:srgbClr val="002D87"/>
                </a:solidFill>
                <a:latin typeface="Times New Roman" panose="02020603050405020304" pitchFamily="18" charset="0"/>
              </a:rPr>
              <a:t> в </a:t>
            </a:r>
            <a:r>
              <a:rPr lang="ru-RU" dirty="0" err="1">
                <a:solidFill>
                  <a:srgbClr val="002D87"/>
                </a:solidFill>
                <a:latin typeface="Times New Roman" panose="02020603050405020304" pitchFamily="18" charset="0"/>
              </a:rPr>
              <a:t>ньому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різні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оборотні</a:t>
            </a:r>
            <a:r>
              <a:rPr lang="ru-RU" dirty="0">
                <a:solidFill>
                  <a:srgbClr val="002D87"/>
                </a:solidFill>
                <a:latin typeface="Times New Roman" panose="02020603050405020304" pitchFamily="18" charset="0"/>
              </a:rPr>
              <a:t> та </a:t>
            </a:r>
            <a:r>
              <a:rPr lang="ru-RU" dirty="0" err="1">
                <a:solidFill>
                  <a:srgbClr val="002D87"/>
                </a:solidFill>
                <a:latin typeface="Times New Roman" panose="02020603050405020304" pitchFamily="18" charset="0"/>
              </a:rPr>
              <a:t>необоротні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біологічні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зміни</a:t>
            </a:r>
            <a:r>
              <a:rPr lang="ru-RU" dirty="0">
                <a:solidFill>
                  <a:srgbClr val="002D87"/>
                </a:solidFill>
                <a:latin typeface="Times New Roman" panose="02020603050405020304" pitchFamily="18" charset="0"/>
              </a:rPr>
              <a:t>. І </a:t>
            </a:r>
            <a:r>
              <a:rPr lang="ru-RU" dirty="0" err="1">
                <a:solidFill>
                  <a:srgbClr val="002D87"/>
                </a:solidFill>
                <a:latin typeface="Times New Roman" panose="02020603050405020304" pitchFamily="18" charset="0"/>
              </a:rPr>
              <a:t>ці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зміни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діляться</a:t>
            </a:r>
            <a:r>
              <a:rPr lang="ru-RU" dirty="0">
                <a:solidFill>
                  <a:srgbClr val="002D87"/>
                </a:solidFill>
                <a:latin typeface="Times New Roman" panose="02020603050405020304" pitchFamily="18" charset="0"/>
              </a:rPr>
              <a:t> на </a:t>
            </a:r>
            <a:r>
              <a:rPr lang="ru-RU" dirty="0" err="1">
                <a:solidFill>
                  <a:srgbClr val="002D87"/>
                </a:solidFill>
                <a:latin typeface="Times New Roman" panose="02020603050405020304" pitchFamily="18" charset="0"/>
              </a:rPr>
              <a:t>категоріі</a:t>
            </a:r>
            <a:r>
              <a:rPr lang="ru-RU" dirty="0">
                <a:solidFill>
                  <a:srgbClr val="002D87"/>
                </a:solidFill>
                <a:latin typeface="Times New Roman" panose="02020603050405020304" pitchFamily="18" charset="0"/>
              </a:rPr>
              <a:t>̈ – </a:t>
            </a:r>
            <a:r>
              <a:rPr lang="ru-RU" dirty="0" err="1">
                <a:solidFill>
                  <a:srgbClr val="002D87"/>
                </a:solidFill>
                <a:latin typeface="Times New Roman,Bold" pitchFamily="2" charset="0"/>
              </a:rPr>
              <a:t>соматичні</a:t>
            </a:r>
            <a:r>
              <a:rPr lang="ru-RU" dirty="0">
                <a:solidFill>
                  <a:srgbClr val="002D87"/>
                </a:solidFill>
                <a:latin typeface="Times New Roman,Bold" pitchFamily="2" charset="0"/>
              </a:rPr>
              <a:t>, </a:t>
            </a:r>
            <a:r>
              <a:rPr lang="ru-RU" dirty="0" err="1">
                <a:solidFill>
                  <a:srgbClr val="002D87"/>
                </a:solidFill>
                <a:latin typeface="Times New Roman" panose="02020603050405020304" pitchFamily="18" charset="0"/>
              </a:rPr>
              <a:t>викликані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безпосередньо</a:t>
            </a:r>
            <a:r>
              <a:rPr lang="ru-RU" dirty="0">
                <a:solidFill>
                  <a:srgbClr val="002D87"/>
                </a:solidFill>
                <a:latin typeface="Times New Roman" panose="02020603050405020304" pitchFamily="18" charset="0"/>
              </a:rPr>
              <a:t> у </a:t>
            </a:r>
            <a:r>
              <a:rPr lang="ru-RU" dirty="0" err="1">
                <a:solidFill>
                  <a:srgbClr val="002D87"/>
                </a:solidFill>
                <a:latin typeface="Times New Roman" panose="02020603050405020304" pitchFamily="18" charset="0"/>
              </a:rPr>
              <a:t>людини</a:t>
            </a:r>
            <a:r>
              <a:rPr lang="ru-RU" dirty="0">
                <a:solidFill>
                  <a:srgbClr val="002D87"/>
                </a:solidFill>
                <a:latin typeface="Times New Roman" panose="02020603050405020304" pitchFamily="18" charset="0"/>
              </a:rPr>
              <a:t>, і </a:t>
            </a:r>
            <a:r>
              <a:rPr lang="ru-RU" dirty="0" err="1">
                <a:solidFill>
                  <a:srgbClr val="002D87"/>
                </a:solidFill>
                <a:latin typeface="Times New Roman,Bold" pitchFamily="2" charset="0"/>
              </a:rPr>
              <a:t>генетичні</a:t>
            </a:r>
            <a:r>
              <a:rPr lang="ru-RU" dirty="0">
                <a:solidFill>
                  <a:srgbClr val="002D87"/>
                </a:solidFill>
                <a:latin typeface="Times New Roman,Bold" pitchFamily="2" charset="0"/>
              </a:rPr>
              <a:t>, </a:t>
            </a:r>
            <a:r>
              <a:rPr lang="ru-RU" dirty="0" err="1">
                <a:solidFill>
                  <a:srgbClr val="002D87"/>
                </a:solidFill>
                <a:latin typeface="Times New Roman" panose="02020603050405020304" pitchFamily="18" charset="0"/>
              </a:rPr>
              <a:t>що</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виникають</a:t>
            </a:r>
            <a:r>
              <a:rPr lang="ru-RU" dirty="0">
                <a:solidFill>
                  <a:srgbClr val="002D87"/>
                </a:solidFill>
                <a:latin typeface="Times New Roman" panose="02020603050405020304" pitchFamily="18" charset="0"/>
              </a:rPr>
              <a:t> у </a:t>
            </a:r>
            <a:r>
              <a:rPr lang="ru-RU" dirty="0" err="1">
                <a:solidFill>
                  <a:srgbClr val="002D87"/>
                </a:solidFill>
                <a:latin typeface="Times New Roman" panose="02020603050405020304" pitchFamily="18" charset="0"/>
              </a:rPr>
              <a:t>нащадків</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Важкість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впливу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радіаціі</a:t>
            </a:r>
            <a:r>
              <a:rPr lang="ru-RU" dirty="0">
                <a:solidFill>
                  <a:srgbClr val="002D87"/>
                </a:solidFill>
                <a:latin typeface="Times New Roman" panose="02020603050405020304" pitchFamily="18" charset="0"/>
              </a:rPr>
              <a:t>̈ на організм </a:t>
            </a:r>
            <a:r>
              <a:rPr lang="ru-RU" dirty="0" err="1">
                <a:solidFill>
                  <a:srgbClr val="002D87"/>
                </a:solidFill>
                <a:latin typeface="Times New Roman" panose="02020603050405020304" pitchFamily="18" charset="0"/>
              </a:rPr>
              <a:t>людини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залежить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від</a:t>
            </a:r>
            <a:r>
              <a:rPr lang="ru-RU" dirty="0">
                <a:solidFill>
                  <a:srgbClr val="002D87"/>
                </a:solidFill>
                <a:latin typeface="Times New Roman" panose="02020603050405020304" pitchFamily="18" charset="0"/>
              </a:rPr>
              <a:t> того, як </a:t>
            </a:r>
            <a:r>
              <a:rPr lang="ru-RU" dirty="0" err="1">
                <a:solidFill>
                  <a:srgbClr val="002D87"/>
                </a:solidFill>
                <a:latin typeface="Times New Roman" panose="02020603050405020304" pitchFamily="18" charset="0"/>
              </a:rPr>
              <a:t>відбувається</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цеи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вплив</a:t>
            </a:r>
            <a:r>
              <a:rPr lang="ru-RU" dirty="0">
                <a:solidFill>
                  <a:srgbClr val="002D87"/>
                </a:solidFill>
                <a:latin typeface="Times New Roman" panose="02020603050405020304" pitchFamily="18" charset="0"/>
              </a:rPr>
              <a:t> – </a:t>
            </a:r>
            <a:r>
              <a:rPr lang="ru-RU" dirty="0" err="1">
                <a:solidFill>
                  <a:srgbClr val="002D87"/>
                </a:solidFill>
                <a:latin typeface="Times New Roman" panose="02020603050405020304" pitchFamily="18" charset="0"/>
              </a:rPr>
              <a:t>відразу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чи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порціями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Більшість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органів</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встигає</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відновитися</a:t>
            </a:r>
            <a:r>
              <a:rPr lang="ru-RU" dirty="0">
                <a:solidFill>
                  <a:srgbClr val="002D87"/>
                </a:solidFill>
                <a:latin typeface="Times New Roman" panose="02020603050405020304" pitchFamily="18" charset="0"/>
              </a:rPr>
              <a:t>, тому вона </a:t>
            </a:r>
            <a:r>
              <a:rPr lang="ru-RU" dirty="0" err="1">
                <a:solidFill>
                  <a:srgbClr val="002D87"/>
                </a:solidFill>
                <a:latin typeface="Times New Roman" panose="02020603050405020304" pitchFamily="18" charset="0"/>
              </a:rPr>
              <a:t>краще</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переносять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серію</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короткочасних</a:t>
            </a:r>
            <a:r>
              <a:rPr lang="ru-RU" dirty="0">
                <a:solidFill>
                  <a:srgbClr val="002D87"/>
                </a:solidFill>
                <a:latin typeface="Times New Roman" panose="02020603050405020304" pitchFamily="18" charset="0"/>
              </a:rPr>
              <a:t> доз, в </a:t>
            </a:r>
            <a:r>
              <a:rPr lang="ru-RU" dirty="0" err="1">
                <a:solidFill>
                  <a:srgbClr val="002D87"/>
                </a:solidFill>
                <a:latin typeface="Times New Roman" panose="02020603050405020304" pitchFamily="18" charset="0"/>
              </a:rPr>
              <a:t>порівнянні</a:t>
            </a:r>
            <a:r>
              <a:rPr lang="ru-RU" dirty="0">
                <a:solidFill>
                  <a:srgbClr val="002D87"/>
                </a:solidFill>
                <a:latin typeface="Times New Roman" panose="02020603050405020304" pitchFamily="18" charset="0"/>
              </a:rPr>
              <a:t> з </a:t>
            </a:r>
            <a:r>
              <a:rPr lang="ru-RU" dirty="0" err="1">
                <a:solidFill>
                  <a:srgbClr val="002D87"/>
                </a:solidFill>
                <a:latin typeface="Times New Roman" panose="02020603050405020304" pitchFamily="18" charset="0"/>
              </a:rPr>
              <a:t>тією</a:t>
            </a:r>
            <a:r>
              <a:rPr lang="ru-RU" dirty="0">
                <a:solidFill>
                  <a:srgbClr val="002D87"/>
                </a:solidFill>
                <a:latin typeface="Times New Roman" panose="02020603050405020304" pitchFamily="18" charset="0"/>
              </a:rPr>
              <a:t> ж </a:t>
            </a:r>
            <a:r>
              <a:rPr lang="ru-RU" dirty="0" err="1">
                <a:solidFill>
                  <a:srgbClr val="002D87"/>
                </a:solidFill>
                <a:latin typeface="Times New Roman" panose="02020603050405020304" pitchFamily="18" charset="0"/>
              </a:rPr>
              <a:t>сумарною</a:t>
            </a:r>
            <a:r>
              <a:rPr lang="ru-RU" dirty="0">
                <a:solidFill>
                  <a:srgbClr val="002D87"/>
                </a:solidFill>
                <a:latin typeface="Times New Roman" panose="02020603050405020304" pitchFamily="18" charset="0"/>
              </a:rPr>
              <a:t> дозою </a:t>
            </a:r>
            <a:r>
              <a:rPr lang="ru-RU" dirty="0" err="1">
                <a:solidFill>
                  <a:srgbClr val="002D87"/>
                </a:solidFill>
                <a:latin typeface="Times New Roman" panose="02020603050405020304" pitchFamily="18" charset="0"/>
              </a:rPr>
              <a:t>опромінення</a:t>
            </a:r>
            <a:r>
              <a:rPr lang="ru-RU" dirty="0">
                <a:solidFill>
                  <a:srgbClr val="002D87"/>
                </a:solidFill>
                <a:latin typeface="Times New Roman" panose="02020603050405020304" pitchFamily="18" charset="0"/>
              </a:rPr>
              <a:t> за один раз. </a:t>
            </a:r>
            <a:endParaRPr lang="ru-UA" dirty="0"/>
          </a:p>
        </p:txBody>
      </p:sp>
    </p:spTree>
    <p:extLst>
      <p:ext uri="{BB962C8B-B14F-4D97-AF65-F5344CB8AC3E}">
        <p14:creationId xmlns:p14="http://schemas.microsoft.com/office/powerpoint/2010/main" val="183442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CC49988-B22B-7B4D-9141-EBA706E2C1DF}"/>
              </a:ext>
            </a:extLst>
          </p:cNvPr>
          <p:cNvSpPr/>
          <p:nvPr/>
        </p:nvSpPr>
        <p:spPr>
          <a:xfrm>
            <a:off x="2382689" y="1049770"/>
            <a:ext cx="4332985" cy="5632311"/>
          </a:xfrm>
          <a:prstGeom prst="rect">
            <a:avLst/>
          </a:prstGeom>
          <a:blipFill dpi="0" rotWithShape="1">
            <a:blip r:embed="rId2">
              <a:alphaModFix amt="39000"/>
            </a:blip>
            <a:srcRect/>
            <a:stretch>
              <a:fillRect/>
            </a:stretch>
          </a:blipFill>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1.Захищатися і </a:t>
            </a:r>
            <a:r>
              <a:rPr lang="ru-RU" sz="2000" b="1" dirty="0" err="1">
                <a:solidFill>
                  <a:srgbClr val="002060"/>
                </a:solidFill>
                <a:latin typeface="Times New Roman" panose="02020603050405020304" pitchFamily="18" charset="0"/>
                <a:cs typeface="Times New Roman" panose="02020603050405020304" pitchFamily="18" charset="0"/>
              </a:rPr>
              <a:t>митися</a:t>
            </a:r>
            <a:r>
              <a:rPr lang="ru-RU" sz="2000" b="1" dirty="0">
                <a:solidFill>
                  <a:srgbClr val="00206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000" dirty="0">
                <a:solidFill>
                  <a:srgbClr val="002060"/>
                </a:solidFill>
                <a:latin typeface="Times New Roman" panose="02020603050405020304" pitchFamily="18" charset="0"/>
                <a:cs typeface="Times New Roman" panose="02020603050405020304" pitchFamily="18" charset="0"/>
              </a:rPr>
              <a:t>При </a:t>
            </a:r>
            <a:r>
              <a:rPr lang="ru-RU" sz="2000" dirty="0" err="1">
                <a:solidFill>
                  <a:srgbClr val="002060"/>
                </a:solidFill>
                <a:latin typeface="Times New Roman" panose="02020603050405020304" pitchFamily="18" charset="0"/>
                <a:cs typeface="Times New Roman" panose="02020603050405020304" pitchFamily="18" charset="0"/>
              </a:rPr>
              <a:t>виході</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вулицю</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одягайтеся</a:t>
            </a:r>
            <a:r>
              <a:rPr lang="ru-RU" sz="2000" dirty="0">
                <a:solidFill>
                  <a:srgbClr val="002060"/>
                </a:solidFill>
                <a:latin typeface="Times New Roman" panose="02020603050405020304" pitchFamily="18" charset="0"/>
                <a:cs typeface="Times New Roman" panose="02020603050405020304" pitchFamily="18" charset="0"/>
              </a:rPr>
              <a:t> в максимально </a:t>
            </a:r>
            <a:r>
              <a:rPr lang="ru-RU" sz="2000" dirty="0" err="1">
                <a:solidFill>
                  <a:srgbClr val="002060"/>
                </a:solidFill>
                <a:latin typeface="Times New Roman" panose="02020603050405020304" pitchFamily="18" charset="0"/>
                <a:cs typeface="Times New Roman" panose="02020603050405020304" pitchFamily="18" charset="0"/>
              </a:rPr>
              <a:t>світлий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одяг</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причому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такий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котрий</a:t>
            </a:r>
            <a:r>
              <a:rPr lang="ru-RU" sz="2000" dirty="0">
                <a:solidFill>
                  <a:srgbClr val="002060"/>
                </a:solidFill>
                <a:latin typeface="Times New Roman" panose="02020603050405020304" pitchFamily="18" charset="0"/>
                <a:cs typeface="Times New Roman" panose="02020603050405020304" pitchFamily="18" charset="0"/>
              </a:rPr>
              <a:t> при </a:t>
            </a:r>
            <a:r>
              <a:rPr lang="ru-RU" sz="2000" dirty="0" err="1">
                <a:solidFill>
                  <a:srgbClr val="002060"/>
                </a:solidFill>
                <a:latin typeface="Times New Roman" panose="02020603050405020304" pitchFamily="18" charset="0"/>
                <a:cs typeface="Times New Roman" panose="02020603050405020304" pitchFamily="18" charset="0"/>
              </a:rPr>
              <a:t>поверненні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додому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можна</a:t>
            </a:r>
            <a:r>
              <a:rPr lang="ru-RU" sz="2000" dirty="0">
                <a:solidFill>
                  <a:srgbClr val="002060"/>
                </a:solidFill>
                <a:latin typeface="Times New Roman" panose="02020603050405020304" pitchFamily="18" charset="0"/>
                <a:cs typeface="Times New Roman" panose="02020603050405020304" pitchFamily="18" charset="0"/>
              </a:rPr>
              <a:t> буде </a:t>
            </a:r>
            <a:r>
              <a:rPr lang="ru-RU" sz="2000" dirty="0" err="1">
                <a:solidFill>
                  <a:srgbClr val="002060"/>
                </a:solidFill>
                <a:latin typeface="Times New Roman" panose="02020603050405020304" pitchFamily="18" charset="0"/>
                <a:cs typeface="Times New Roman" panose="02020603050405020304" pitchFamily="18" charset="0"/>
              </a:rPr>
              <a:t>швидко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випрати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Обов'язково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носіть</a:t>
            </a:r>
            <a:r>
              <a:rPr lang="ru-RU" sz="2000" dirty="0">
                <a:solidFill>
                  <a:srgbClr val="002060"/>
                </a:solidFill>
                <a:latin typeface="Times New Roman" panose="02020603050405020304" pitchFamily="18" charset="0"/>
                <a:cs typeface="Times New Roman" panose="02020603050405020304" pitchFamily="18" charset="0"/>
              </a:rPr>
              <a:t> будь-</a:t>
            </a:r>
            <a:r>
              <a:rPr lang="ru-RU" sz="2000" dirty="0" err="1">
                <a:solidFill>
                  <a:srgbClr val="002060"/>
                </a:solidFill>
                <a:latin typeface="Times New Roman" panose="02020603050405020304" pitchFamily="18" charset="0"/>
                <a:cs typeface="Times New Roman" panose="02020603050405020304" pitchFamily="18" charset="0"/>
              </a:rPr>
              <a:t>який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головний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убір</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000" dirty="0">
                <a:solidFill>
                  <a:srgbClr val="002060"/>
                </a:solidFill>
                <a:latin typeface="Times New Roman" panose="02020603050405020304" pitchFamily="18" charset="0"/>
                <a:cs typeface="Times New Roman" panose="02020603050405020304" pitchFamily="18" charset="0"/>
              </a:rPr>
              <a:t>Після </a:t>
            </a:r>
            <a:r>
              <a:rPr lang="ru-RU" sz="2000" dirty="0" err="1">
                <a:solidFill>
                  <a:srgbClr val="002060"/>
                </a:solidFill>
                <a:latin typeface="Times New Roman" panose="02020603050405020304" pitchFamily="18" charset="0"/>
                <a:cs typeface="Times New Roman" panose="02020603050405020304" pitchFamily="18" charset="0"/>
              </a:rPr>
              <a:t>повернення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додому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негайно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відправляйте</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прання</a:t>
            </a:r>
            <a:r>
              <a:rPr lang="ru-RU" sz="2000" dirty="0">
                <a:solidFill>
                  <a:srgbClr val="002060"/>
                </a:solidFill>
                <a:latin typeface="Times New Roman" panose="02020603050405020304" pitchFamily="18" charset="0"/>
                <a:cs typeface="Times New Roman" panose="02020603050405020304" pitchFamily="18" charset="0"/>
              </a:rPr>
              <a:t> весь </a:t>
            </a:r>
            <a:r>
              <a:rPr lang="ru-RU" sz="2000" dirty="0" err="1">
                <a:solidFill>
                  <a:srgbClr val="002060"/>
                </a:solidFill>
                <a:latin typeface="Times New Roman" panose="02020603050405020304" pitchFamily="18" charset="0"/>
                <a:cs typeface="Times New Roman" panose="02020603050405020304" pitchFamily="18" charset="0"/>
              </a:rPr>
              <a:t>одяг</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ретельно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мийтеся</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душі</a:t>
            </a:r>
            <a:r>
              <a:rPr lang="ru-RU" sz="2000" dirty="0">
                <a:solidFill>
                  <a:srgbClr val="002060"/>
                </a:solidFill>
                <a:latin typeface="Times New Roman" panose="02020603050405020304" pitchFamily="18" charset="0"/>
                <a:cs typeface="Times New Roman" panose="02020603050405020304" pitchFamily="18" charset="0"/>
              </a:rPr>
              <a:t>. І так </a:t>
            </a:r>
            <a:r>
              <a:rPr lang="ru-RU" sz="2000" dirty="0" err="1">
                <a:solidFill>
                  <a:srgbClr val="002060"/>
                </a:solidFill>
                <a:latin typeface="Times New Roman" panose="02020603050405020304" pitchFamily="18" charset="0"/>
                <a:cs typeface="Times New Roman" panose="02020603050405020304" pitchFamily="18" charset="0"/>
              </a:rPr>
              <a:t>після</a:t>
            </a:r>
            <a:r>
              <a:rPr lang="ru-RU" sz="2000" dirty="0">
                <a:solidFill>
                  <a:srgbClr val="002060"/>
                </a:solidFill>
                <a:latin typeface="Times New Roman" panose="02020603050405020304" pitchFamily="18" charset="0"/>
                <a:cs typeface="Times New Roman" panose="02020603050405020304" pitchFamily="18" charset="0"/>
              </a:rPr>
              <a:t> кожного </a:t>
            </a:r>
            <a:r>
              <a:rPr lang="ru-RU" sz="2000" dirty="0" err="1">
                <a:solidFill>
                  <a:srgbClr val="002060"/>
                </a:solidFill>
                <a:latin typeface="Times New Roman" panose="02020603050405020304" pitchFamily="18" charset="0"/>
                <a:cs typeface="Times New Roman" panose="02020603050405020304" pitchFamily="18" charset="0"/>
              </a:rPr>
              <a:t>виходу</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вулицю</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000" dirty="0">
                <a:solidFill>
                  <a:srgbClr val="002060"/>
                </a:solidFill>
                <a:latin typeface="Times New Roman" panose="02020603050405020304" pitchFamily="18" charset="0"/>
                <a:cs typeface="Times New Roman" panose="02020603050405020304" pitchFamily="18" charset="0"/>
              </a:rPr>
              <a:t>У </a:t>
            </a:r>
            <a:r>
              <a:rPr lang="ru-RU" sz="2000" dirty="0" err="1">
                <a:solidFill>
                  <a:srgbClr val="002060"/>
                </a:solidFill>
                <a:latin typeface="Times New Roman" panose="02020603050405020304" pitchFamily="18" charset="0"/>
                <a:cs typeface="Times New Roman" panose="02020603050405020304" pitchFamily="18" charset="0"/>
              </a:rPr>
              <a:t>подібній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ситуації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взуття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краще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залишати</a:t>
            </a:r>
            <a:r>
              <a:rPr lang="ru-RU" sz="2000" dirty="0">
                <a:solidFill>
                  <a:srgbClr val="002060"/>
                </a:solidFill>
                <a:latin typeface="Times New Roman" panose="02020603050405020304" pitchFamily="18" charset="0"/>
                <a:cs typeface="Times New Roman" panose="02020603050405020304" pitchFamily="18" charset="0"/>
              </a:rPr>
              <a:t> за порогом </a:t>
            </a:r>
            <a:r>
              <a:rPr lang="ru-RU" sz="2000" dirty="0" err="1">
                <a:solidFill>
                  <a:srgbClr val="002060"/>
                </a:solidFill>
                <a:latin typeface="Times New Roman" panose="02020603050405020304" pitchFamily="18" charset="0"/>
                <a:cs typeface="Times New Roman" panose="02020603050405020304" pitchFamily="18" charset="0"/>
              </a:rPr>
              <a:t>квартири</a:t>
            </a:r>
            <a:endParaRPr lang="ru-RU" sz="20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000" dirty="0" err="1">
                <a:solidFill>
                  <a:srgbClr val="002060"/>
                </a:solidFill>
                <a:latin typeface="Times New Roman" panose="02020603050405020304" pitchFamily="18" charset="0"/>
                <a:cs typeface="Times New Roman" panose="02020603050405020304" pitchFamily="18" charset="0"/>
              </a:rPr>
              <a:t>Марлева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пов'язка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респіратор</a:t>
            </a:r>
            <a:r>
              <a:rPr lang="ru-RU" sz="2000" dirty="0">
                <a:solidFill>
                  <a:srgbClr val="002060"/>
                </a:solidFill>
                <a:latin typeface="Times New Roman" panose="02020603050405020304" pitchFamily="18" charset="0"/>
                <a:cs typeface="Times New Roman" panose="02020603050405020304" pitchFamily="18" charset="0"/>
              </a:rPr>
              <a:t> (а </a:t>
            </a:r>
            <a:r>
              <a:rPr lang="ru-RU" sz="2000" dirty="0" err="1">
                <a:solidFill>
                  <a:srgbClr val="002060"/>
                </a:solidFill>
                <a:latin typeface="Times New Roman" panose="02020603050405020304" pitchFamily="18" charset="0"/>
                <a:cs typeface="Times New Roman" panose="02020603050405020304" pitchFamily="18" charset="0"/>
              </a:rPr>
              <a:t>також</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окуляри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необхідні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тільки</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разі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серйозного</a:t>
            </a:r>
            <a:r>
              <a:rPr lang="ru-RU" sz="2000"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радіоактивного</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забруднення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   </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B1FD58A6-F95C-F74B-88D4-CF819CC73D77}"/>
              </a:ext>
            </a:extLst>
          </p:cNvPr>
          <p:cNvSpPr/>
          <p:nvPr/>
        </p:nvSpPr>
        <p:spPr>
          <a:xfrm>
            <a:off x="1744987" y="526550"/>
            <a:ext cx="5972783" cy="400110"/>
          </a:xfrm>
          <a:prstGeom prst="rect">
            <a:avLst/>
          </a:prstGeom>
        </p:spPr>
        <p:txBody>
          <a:bodyPr wrap="square">
            <a:spAutoFit/>
          </a:bodyPr>
          <a:lstStyle/>
          <a:p>
            <a:r>
              <a:rPr lang="uk-UA" sz="2000" b="1" dirty="0">
                <a:solidFill>
                  <a:srgbClr val="002060"/>
                </a:solidFill>
                <a:latin typeface="Times New Roman" panose="02020603050405020304" pitchFamily="18" charset="0"/>
                <a:cs typeface="Times New Roman" panose="02020603050405020304" pitchFamily="18" charset="0"/>
              </a:rPr>
              <a:t>5 способів захисту, якщо ж стався викид радіації:</a:t>
            </a:r>
            <a:endParaRPr lang="ru-UA" sz="2000" b="1" dirty="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6D9815B-21CE-FA49-8AD7-48BAA7CEC904}"/>
              </a:ext>
            </a:extLst>
          </p:cNvPr>
          <p:cNvSpPr/>
          <p:nvPr/>
        </p:nvSpPr>
        <p:spPr>
          <a:xfrm>
            <a:off x="0" y="26570"/>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Як </a:t>
            </a:r>
            <a:r>
              <a:rPr lang="ru-RU" sz="2800" b="1" dirty="0" err="1">
                <a:solidFill>
                  <a:srgbClr val="002060"/>
                </a:solidFill>
                <a:latin typeface="Times New Roman" panose="02020603050405020304" pitchFamily="18" charset="0"/>
                <a:cs typeface="Times New Roman" panose="02020603050405020304" pitchFamily="18" charset="0"/>
              </a:rPr>
              <a:t>захистити</a:t>
            </a:r>
            <a:r>
              <a:rPr lang="ru-RU" sz="2800" b="1" dirty="0">
                <a:solidFill>
                  <a:srgbClr val="002060"/>
                </a:solidFill>
                <a:latin typeface="Times New Roman" panose="02020603050405020304" pitchFamily="18" charset="0"/>
                <a:cs typeface="Times New Roman" panose="02020603050405020304" pitchFamily="18" charset="0"/>
              </a:rPr>
              <a:t> організм </a:t>
            </a:r>
            <a:r>
              <a:rPr lang="ru-RU" sz="2800" b="1" dirty="0" err="1">
                <a:solidFill>
                  <a:srgbClr val="002060"/>
                </a:solidFill>
                <a:latin typeface="Times New Roman" panose="02020603050405020304" pitchFamily="18" charset="0"/>
                <a:cs typeface="Times New Roman" panose="02020603050405020304" pitchFamily="18" charset="0"/>
              </a:rPr>
              <a:t>від</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шкідливого</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впливу</a:t>
            </a:r>
            <a:r>
              <a:rPr lang="ru-RU" sz="2800" b="1" dirty="0">
                <a:solidFill>
                  <a:srgbClr val="002060"/>
                </a:solidFill>
                <a:latin typeface="Times New Roman" panose="02020603050405020304" pitchFamily="18" charset="0"/>
                <a:cs typeface="Times New Roman" panose="02020603050405020304" pitchFamily="18" charset="0"/>
              </a:rPr>
              <a:t> радіації?</a:t>
            </a:r>
          </a:p>
        </p:txBody>
      </p:sp>
      <p:pic>
        <p:nvPicPr>
          <p:cNvPr id="30722" name="Picture 2" descr="Плакат вырубной Мойдодыр | Интернет-магазин ДонИМЦО">
            <a:extLst>
              <a:ext uri="{FF2B5EF4-FFF2-40B4-BE49-F238E27FC236}">
                <a16:creationId xmlns:a16="http://schemas.microsoft.com/office/drawing/2014/main" id="{9D3EC0DC-B445-0941-99D1-E0BE6FDDF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967"/>
            <a:ext cx="2382689" cy="379711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Принятие душа векторы, картинки, клипарт Принятие душа | скачать на  Depositphotos">
            <a:extLst>
              <a:ext uri="{FF2B5EF4-FFF2-40B4-BE49-F238E27FC236}">
                <a16:creationId xmlns:a16="http://schemas.microsoft.com/office/drawing/2014/main" id="{C0C91E50-D234-4C40-AADD-7B1C2A053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898" y="2334433"/>
            <a:ext cx="1680465" cy="188463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мытье рук иллюстрации в стиле рисованной, ручной клипарт, Мыло для рук,  Мытье рук PNG и PSD-файл пнг для бесплатной загрузки">
            <a:extLst>
              <a:ext uri="{FF2B5EF4-FFF2-40B4-BE49-F238E27FC236}">
                <a16:creationId xmlns:a16="http://schemas.microsoft.com/office/drawing/2014/main" id="{9DECED97-2614-734F-8706-4A66F50F7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534" y="1015248"/>
            <a:ext cx="1292462" cy="1292462"/>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Раскраска головные уборы - «ixtira TV» — развитие, обучение и развлечение  для детей">
            <a:extLst>
              <a:ext uri="{FF2B5EF4-FFF2-40B4-BE49-F238E27FC236}">
                <a16:creationId xmlns:a16="http://schemas.microsoft.com/office/drawing/2014/main" id="{762BA31A-A24C-CE4C-9C85-29FB22DAD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14" y="4966387"/>
            <a:ext cx="1271423" cy="1787357"/>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Pretty Laundry Clip Art, Laundry Clipart, Laundry, Clip Art PNG Transparent  Clipart Image and PSD File for Free Download">
            <a:extLst>
              <a:ext uri="{FF2B5EF4-FFF2-40B4-BE49-F238E27FC236}">
                <a16:creationId xmlns:a16="http://schemas.microsoft.com/office/drawing/2014/main" id="{722C334E-84B0-ED4F-BB01-9E19718912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5534" y="4176014"/>
            <a:ext cx="1580745" cy="1580745"/>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Рыбалка для туриста (ленивый лов) | Записная книжка">
            <a:extLst>
              <a:ext uri="{FF2B5EF4-FFF2-40B4-BE49-F238E27FC236}">
                <a16:creationId xmlns:a16="http://schemas.microsoft.com/office/drawing/2014/main" id="{8DBB0DF7-C81E-ED4D-9A44-AFA0441636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7769" y="5652173"/>
            <a:ext cx="1380593" cy="117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37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07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3072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3072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0724"/>
                                        </p:tgtEl>
                                        <p:attrNameLst>
                                          <p:attrName>style.visibility</p:attrName>
                                        </p:attrNameLst>
                                      </p:cBhvr>
                                      <p:to>
                                        <p:strVal val="visible"/>
                                      </p:to>
                                    </p:set>
                                    <p:animEffect transition="in" filter="dissolve">
                                      <p:cBhvr>
                                        <p:cTn id="35" dur="500"/>
                                        <p:tgtEl>
                                          <p:spTgt spid="3072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0732"/>
                                        </p:tgtEl>
                                        <p:attrNameLst>
                                          <p:attrName>style.visibility</p:attrName>
                                        </p:attrNameLst>
                                      </p:cBhvr>
                                      <p:to>
                                        <p:strVal val="visible"/>
                                      </p:to>
                                    </p:set>
                                    <p:animEffect transition="in" filter="blinds(horizontal)">
                                      <p:cBhvr>
                                        <p:cTn id="40" dur="500"/>
                                        <p:tgtEl>
                                          <p:spTgt spid="3073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55C356C3-4DFC-FB45-8E69-CBB77ABE1C79}"/>
              </a:ext>
            </a:extLst>
          </p:cNvPr>
          <p:cNvSpPr/>
          <p:nvPr/>
        </p:nvSpPr>
        <p:spPr>
          <a:xfrm>
            <a:off x="2106892" y="3429000"/>
            <a:ext cx="4930216" cy="3170099"/>
          </a:xfrm>
          <a:prstGeom prst="rect">
            <a:avLst/>
          </a:prstGeom>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3.Особливий стиль </a:t>
            </a:r>
            <a:r>
              <a:rPr lang="ru-RU" sz="2000" b="1" dirty="0" err="1">
                <a:solidFill>
                  <a:srgbClr val="002060"/>
                </a:solidFill>
                <a:latin typeface="Times New Roman" panose="02020603050405020304" pitchFamily="18" charset="0"/>
                <a:cs typeface="Times New Roman" panose="02020603050405020304" pitchFamily="18" charset="0"/>
              </a:rPr>
              <a:t>прибирання</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p>
          <a:p>
            <a:pPr marL="285750" indent="-285750">
              <a:buFont typeface="Wingdings" pitchFamily="2" charset="2"/>
              <a:buChar char="§"/>
            </a:pPr>
            <a:r>
              <a:rPr lang="ru-RU" sz="2000" dirty="0">
                <a:solidFill>
                  <a:srgbClr val="002060"/>
                </a:solidFill>
                <a:latin typeface="Times New Roman" panose="02020603050405020304" pitchFamily="18" charset="0"/>
                <a:cs typeface="Times New Roman" panose="02020603050405020304" pitchFamily="18" charset="0"/>
              </a:rPr>
              <a:t>Для </a:t>
            </a:r>
            <a:r>
              <a:rPr lang="ru-RU" sz="2000" b="1" dirty="0" err="1">
                <a:solidFill>
                  <a:srgbClr val="002060"/>
                </a:solidFill>
                <a:latin typeface="Times New Roman" panose="02020603050405020304" pitchFamily="18" charset="0"/>
                <a:cs typeface="Times New Roman" panose="02020603050405020304" pitchFamily="18" charset="0"/>
              </a:rPr>
              <a:t>захисту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від</a:t>
            </a:r>
            <a:r>
              <a:rPr lang="ru-RU" sz="2000" b="1" dirty="0">
                <a:solidFill>
                  <a:srgbClr val="002060"/>
                </a:solidFill>
                <a:latin typeface="Times New Roman" panose="02020603050405020304" pitchFamily="18" charset="0"/>
                <a:cs typeface="Times New Roman" panose="02020603050405020304" pitchFamily="18" charset="0"/>
              </a:rPr>
              <a:t> радіації </a:t>
            </a:r>
            <a:r>
              <a:rPr lang="ru-RU" sz="2000" dirty="0" err="1">
                <a:solidFill>
                  <a:srgbClr val="002060"/>
                </a:solidFill>
                <a:latin typeface="Times New Roman" panose="02020603050405020304" pitchFamily="18" charset="0"/>
                <a:cs typeface="Times New Roman" panose="02020603050405020304" pitchFamily="18" charset="0"/>
              </a:rPr>
              <a:t>мити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підлогу</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всі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поверхні</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будинку</a:t>
            </a:r>
            <a:r>
              <a:rPr lang="ru-RU" sz="2000" dirty="0">
                <a:solidFill>
                  <a:srgbClr val="002060"/>
                </a:solidFill>
                <a:latin typeface="Times New Roman" panose="02020603050405020304" pitchFamily="18" charset="0"/>
                <a:cs typeface="Times New Roman" panose="02020603050405020304" pitchFamily="18" charset="0"/>
              </a:rPr>
              <a:t> треба часто і </a:t>
            </a:r>
            <a:r>
              <a:rPr lang="ru-RU" sz="2000" dirty="0" err="1">
                <a:solidFill>
                  <a:srgbClr val="002060"/>
                </a:solidFill>
                <a:latin typeface="Times New Roman" panose="02020603050405020304" pitchFamily="18" charset="0"/>
                <a:cs typeface="Times New Roman" panose="02020603050405020304" pitchFamily="18" charset="0"/>
              </a:rPr>
              <a:t>досконало</a:t>
            </a:r>
            <a:r>
              <a:rPr lang="ru-RU" sz="2000" dirty="0">
                <a:solidFill>
                  <a:srgbClr val="002060"/>
                </a:solidFill>
                <a:latin typeface="Times New Roman" panose="02020603050405020304" pitchFamily="18" charset="0"/>
                <a:cs typeface="Times New Roman" panose="02020603050405020304" pitchFamily="18" charset="0"/>
              </a:rPr>
              <a:t> - не </a:t>
            </a:r>
            <a:r>
              <a:rPr lang="ru-RU" sz="2000" dirty="0" err="1">
                <a:solidFill>
                  <a:srgbClr val="002060"/>
                </a:solidFill>
                <a:latin typeface="Times New Roman" panose="02020603050405020304" pitchFamily="18" charset="0"/>
                <a:cs typeface="Times New Roman" panose="02020603050405020304" pitchFamily="18" charset="0"/>
              </a:rPr>
              <a:t>менше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однієї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вологого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прибирання</a:t>
            </a:r>
            <a:r>
              <a:rPr lang="ru-RU" sz="2000" dirty="0">
                <a:solidFill>
                  <a:srgbClr val="002060"/>
                </a:solidFill>
                <a:latin typeface="Times New Roman" panose="02020603050405020304" pitchFamily="18" charset="0"/>
                <a:cs typeface="Times New Roman" panose="02020603050405020304" pitchFamily="18" charset="0"/>
              </a:rPr>
              <a:t> в день. </a:t>
            </a:r>
          </a:p>
          <a:p>
            <a:pPr marL="285750" indent="-285750">
              <a:buFont typeface="Wingdings" pitchFamily="2" charset="2"/>
              <a:buChar char="§"/>
            </a:pPr>
            <a:r>
              <a:rPr lang="ru-RU" sz="2000" dirty="0">
                <a:solidFill>
                  <a:srgbClr val="002060"/>
                </a:solidFill>
                <a:latin typeface="Times New Roman" panose="02020603050405020304" pitchFamily="18" charset="0"/>
                <a:cs typeface="Times New Roman" panose="02020603050405020304" pitchFamily="18" charset="0"/>
              </a:rPr>
              <a:t>Ніяких </a:t>
            </a:r>
            <a:r>
              <a:rPr lang="ru-RU" sz="2000" dirty="0" err="1">
                <a:solidFill>
                  <a:srgbClr val="002060"/>
                </a:solidFill>
                <a:latin typeface="Times New Roman" panose="02020603050405020304" pitchFamily="18" charset="0"/>
                <a:cs typeface="Times New Roman" panose="02020603050405020304" pitchFamily="18" charset="0"/>
              </a:rPr>
              <a:t>віників</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пилососів</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тільки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миття</a:t>
            </a:r>
            <a:r>
              <a:rPr lang="ru-RU" sz="2000" dirty="0">
                <a:solidFill>
                  <a:srgbClr val="002060"/>
                </a:solidFill>
                <a:latin typeface="Times New Roman" panose="02020603050405020304" pitchFamily="18" charset="0"/>
                <a:cs typeface="Times New Roman" panose="02020603050405020304" pitchFamily="18" charset="0"/>
              </a:rPr>
              <a:t> простою чистою водою. </a:t>
            </a:r>
          </a:p>
          <a:p>
            <a:pPr marL="285750" indent="-285750">
              <a:buFont typeface="Wingdings" pitchFamily="2" charset="2"/>
              <a:buChar char="§"/>
            </a:pPr>
            <a:r>
              <a:rPr lang="ru-RU" sz="2000" dirty="0">
                <a:solidFill>
                  <a:srgbClr val="002060"/>
                </a:solidFill>
                <a:latin typeface="Times New Roman" panose="02020603050405020304" pitchFamily="18" charset="0"/>
                <a:cs typeface="Times New Roman" panose="02020603050405020304" pitchFamily="18" charset="0"/>
              </a:rPr>
              <a:t>При </a:t>
            </a:r>
            <a:r>
              <a:rPr lang="ru-RU" sz="2000" dirty="0" err="1">
                <a:solidFill>
                  <a:srgbClr val="002060"/>
                </a:solidFill>
                <a:latin typeface="Times New Roman" panose="02020603050405020304" pitchFamily="18" charset="0"/>
                <a:cs typeface="Times New Roman" panose="02020603050405020304" pitchFamily="18" charset="0"/>
              </a:rPr>
              <a:t>цьому</a:t>
            </a:r>
            <a:r>
              <a:rPr lang="ru-RU" sz="2000" dirty="0">
                <a:solidFill>
                  <a:srgbClr val="002060"/>
                </a:solidFill>
                <a:latin typeface="Times New Roman" panose="02020603050405020304" pitchFamily="18" charset="0"/>
                <a:cs typeface="Times New Roman" panose="02020603050405020304" pitchFamily="18" charset="0"/>
              </a:rPr>
              <a:t> </a:t>
            </a:r>
            <a:r>
              <a:rPr lang="ru-RU" sz="2000" b="1" u="sng" dirty="0" err="1">
                <a:solidFill>
                  <a:srgbClr val="002060"/>
                </a:solidFill>
                <a:latin typeface="Times New Roman" panose="02020603050405020304" pitchFamily="18" charset="0"/>
                <a:cs typeface="Times New Roman" panose="02020603050405020304" pitchFamily="18" charset="0"/>
              </a:rPr>
              <a:t>пам'ятайте</a:t>
            </a:r>
            <a:r>
              <a:rPr lang="ru-RU" sz="2000" b="1" u="sng"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відкривати </a:t>
            </a:r>
            <a:r>
              <a:rPr lang="ru-RU" sz="2000" dirty="0" err="1">
                <a:solidFill>
                  <a:srgbClr val="002060"/>
                </a:solidFill>
                <a:latin typeface="Times New Roman" panose="02020603050405020304" pitchFamily="18" charset="0"/>
                <a:cs typeface="Times New Roman" panose="02020603050405020304" pitchFamily="18" charset="0"/>
              </a:rPr>
              <a:t>вікна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включати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кондиціонери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неможна</a:t>
            </a:r>
            <a:r>
              <a:rPr lang="ru-RU" sz="2000" dirty="0">
                <a:solidFill>
                  <a:srgbClr val="002060"/>
                </a:solidFill>
                <a:latin typeface="Times New Roman" panose="02020603050405020304" pitchFamily="18" charset="0"/>
                <a:cs typeface="Times New Roman" panose="02020603050405020304" pitchFamily="18" charset="0"/>
              </a:rPr>
              <a:t>!!!</a:t>
            </a:r>
          </a:p>
        </p:txBody>
      </p:sp>
      <p:sp>
        <p:nvSpPr>
          <p:cNvPr id="8" name="Прямоугольник 7">
            <a:extLst>
              <a:ext uri="{FF2B5EF4-FFF2-40B4-BE49-F238E27FC236}">
                <a16:creationId xmlns:a16="http://schemas.microsoft.com/office/drawing/2014/main" id="{B1FD58A6-F95C-F74B-88D4-CF819CC73D77}"/>
              </a:ext>
            </a:extLst>
          </p:cNvPr>
          <p:cNvSpPr/>
          <p:nvPr/>
        </p:nvSpPr>
        <p:spPr>
          <a:xfrm>
            <a:off x="1744987" y="526550"/>
            <a:ext cx="5972783" cy="400110"/>
          </a:xfrm>
          <a:prstGeom prst="rect">
            <a:avLst/>
          </a:prstGeom>
        </p:spPr>
        <p:txBody>
          <a:bodyPr wrap="square">
            <a:spAutoFit/>
          </a:bodyPr>
          <a:lstStyle/>
          <a:p>
            <a:r>
              <a:rPr lang="uk-UA" sz="2000" b="1" dirty="0">
                <a:solidFill>
                  <a:srgbClr val="002060"/>
                </a:solidFill>
                <a:latin typeface="Times New Roman" panose="02020603050405020304" pitchFamily="18" charset="0"/>
                <a:cs typeface="Times New Roman" panose="02020603050405020304" pitchFamily="18" charset="0"/>
              </a:rPr>
              <a:t>5 способів захисту, якщо ж стався викид радіації:</a:t>
            </a:r>
            <a:endParaRPr lang="ru-UA" sz="2000" b="1" dirty="0">
              <a:solidFill>
                <a:srgbClr val="002060"/>
              </a:solidFill>
              <a:latin typeface="Times New Roman" panose="02020603050405020304" pitchFamily="18" charset="0"/>
              <a:cs typeface="Times New Roman" panose="02020603050405020304" pitchFamily="18" charset="0"/>
            </a:endParaRPr>
          </a:p>
        </p:txBody>
      </p:sp>
      <p:grpSp>
        <p:nvGrpSpPr>
          <p:cNvPr id="9" name="Группа 8">
            <a:extLst>
              <a:ext uri="{FF2B5EF4-FFF2-40B4-BE49-F238E27FC236}">
                <a16:creationId xmlns:a16="http://schemas.microsoft.com/office/drawing/2014/main" id="{C178C620-D8BA-314F-B3B7-0C566FB0B8AC}"/>
              </a:ext>
            </a:extLst>
          </p:cNvPr>
          <p:cNvGrpSpPr/>
          <p:nvPr/>
        </p:nvGrpSpPr>
        <p:grpSpPr>
          <a:xfrm>
            <a:off x="62516" y="4840095"/>
            <a:ext cx="1580729" cy="1272049"/>
            <a:chOff x="5511314" y="3356990"/>
            <a:chExt cx="3497604" cy="2996359"/>
          </a:xfrm>
        </p:grpSpPr>
        <p:pic>
          <p:nvPicPr>
            <p:cNvPr id="10" name="Picture 2">
              <a:extLst>
                <a:ext uri="{FF2B5EF4-FFF2-40B4-BE49-F238E27FC236}">
                  <a16:creationId xmlns:a16="http://schemas.microsoft.com/office/drawing/2014/main" id="{D1B02B0F-0A16-8B47-B19D-571D17453E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316" y="3501008"/>
              <a:ext cx="3497602" cy="262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Знак запрета 10">
              <a:extLst>
                <a:ext uri="{FF2B5EF4-FFF2-40B4-BE49-F238E27FC236}">
                  <a16:creationId xmlns:a16="http://schemas.microsoft.com/office/drawing/2014/main" id="{3D591E17-F767-E847-90EC-5C76613529B9}"/>
                </a:ext>
              </a:extLst>
            </p:cNvPr>
            <p:cNvSpPr/>
            <p:nvPr/>
          </p:nvSpPr>
          <p:spPr>
            <a:xfrm>
              <a:off x="5511314" y="3356990"/>
              <a:ext cx="2945902" cy="2996359"/>
            </a:xfrm>
            <a:prstGeom prst="noSmoking">
              <a:avLst>
                <a:gd name="adj" fmla="val 9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2" name="Прямоугольник 11">
            <a:extLst>
              <a:ext uri="{FF2B5EF4-FFF2-40B4-BE49-F238E27FC236}">
                <a16:creationId xmlns:a16="http://schemas.microsoft.com/office/drawing/2014/main" id="{26D9815B-21CE-FA49-8AD7-48BAA7CEC904}"/>
              </a:ext>
            </a:extLst>
          </p:cNvPr>
          <p:cNvSpPr/>
          <p:nvPr/>
        </p:nvSpPr>
        <p:spPr>
          <a:xfrm>
            <a:off x="0" y="26570"/>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Як </a:t>
            </a:r>
            <a:r>
              <a:rPr lang="ru-RU" sz="2800" b="1" dirty="0" err="1">
                <a:solidFill>
                  <a:srgbClr val="002060"/>
                </a:solidFill>
                <a:latin typeface="Times New Roman" panose="02020603050405020304" pitchFamily="18" charset="0"/>
                <a:cs typeface="Times New Roman" panose="02020603050405020304" pitchFamily="18" charset="0"/>
              </a:rPr>
              <a:t>захистити</a:t>
            </a:r>
            <a:r>
              <a:rPr lang="ru-RU" sz="2800" b="1" dirty="0">
                <a:solidFill>
                  <a:srgbClr val="002060"/>
                </a:solidFill>
                <a:latin typeface="Times New Roman" panose="02020603050405020304" pitchFamily="18" charset="0"/>
                <a:cs typeface="Times New Roman" panose="02020603050405020304" pitchFamily="18" charset="0"/>
              </a:rPr>
              <a:t> організм </a:t>
            </a:r>
            <a:r>
              <a:rPr lang="ru-RU" sz="2800" b="1" dirty="0" err="1">
                <a:solidFill>
                  <a:srgbClr val="002060"/>
                </a:solidFill>
                <a:latin typeface="Times New Roman" panose="02020603050405020304" pitchFamily="18" charset="0"/>
                <a:cs typeface="Times New Roman" panose="02020603050405020304" pitchFamily="18" charset="0"/>
              </a:rPr>
              <a:t>від</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шкідливого</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впливу</a:t>
            </a:r>
            <a:r>
              <a:rPr lang="ru-RU" sz="2800" b="1" dirty="0">
                <a:solidFill>
                  <a:srgbClr val="002060"/>
                </a:solidFill>
                <a:latin typeface="Times New Roman" panose="02020603050405020304" pitchFamily="18" charset="0"/>
                <a:cs typeface="Times New Roman" panose="02020603050405020304" pitchFamily="18" charset="0"/>
              </a:rPr>
              <a:t> радіації?</a:t>
            </a:r>
          </a:p>
        </p:txBody>
      </p:sp>
      <p:sp>
        <p:nvSpPr>
          <p:cNvPr id="13" name="Прямоугольник 12">
            <a:extLst>
              <a:ext uri="{FF2B5EF4-FFF2-40B4-BE49-F238E27FC236}">
                <a16:creationId xmlns:a16="http://schemas.microsoft.com/office/drawing/2014/main" id="{5A242F09-3644-D443-B605-B8F38D90FF56}"/>
              </a:ext>
            </a:extLst>
          </p:cNvPr>
          <p:cNvSpPr/>
          <p:nvPr/>
        </p:nvSpPr>
        <p:spPr>
          <a:xfrm>
            <a:off x="120440" y="1117996"/>
            <a:ext cx="6057634" cy="2246769"/>
          </a:xfrm>
          <a:prstGeom prst="rect">
            <a:avLst/>
          </a:prstGeom>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2. Особиста </a:t>
            </a:r>
            <a:r>
              <a:rPr lang="ru-RU" sz="2000" b="1" dirty="0" err="1">
                <a:solidFill>
                  <a:srgbClr val="002060"/>
                </a:solidFill>
                <a:latin typeface="Times New Roman" panose="02020603050405020304" pitchFamily="18" charset="0"/>
                <a:cs typeface="Times New Roman" panose="02020603050405020304" pitchFamily="18" charset="0"/>
              </a:rPr>
              <a:t>гігієна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 </a:t>
            </a:r>
          </a:p>
          <a:p>
            <a:pPr marL="285750" indent="-285750">
              <a:buFont typeface="Wingdings" pitchFamily="2" charset="2"/>
              <a:buChar char="§"/>
            </a:pPr>
            <a:r>
              <a:rPr lang="ru-RU" sz="2000" dirty="0">
                <a:solidFill>
                  <a:srgbClr val="002060"/>
                </a:solidFill>
                <a:latin typeface="Times New Roman" panose="02020603050405020304" pitchFamily="18" charset="0"/>
                <a:cs typeface="Times New Roman" panose="02020603050405020304" pitchFamily="18" charset="0"/>
              </a:rPr>
              <a:t>Незайвими для </a:t>
            </a:r>
            <a:r>
              <a:rPr lang="ru-RU" sz="2000" dirty="0" err="1">
                <a:solidFill>
                  <a:srgbClr val="002060"/>
                </a:solidFill>
                <a:latin typeface="Times New Roman" panose="02020603050405020304" pitchFamily="18" charset="0"/>
                <a:cs typeface="Times New Roman" panose="02020603050405020304" pitchFamily="18" charset="0"/>
              </a:rPr>
              <a:t>захисту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від</a:t>
            </a:r>
            <a:r>
              <a:rPr lang="ru-RU" sz="2000" dirty="0">
                <a:solidFill>
                  <a:srgbClr val="002060"/>
                </a:solidFill>
                <a:latin typeface="Times New Roman" panose="02020603050405020304" pitchFamily="18" charset="0"/>
                <a:cs typeface="Times New Roman" panose="02020603050405020304" pitchFamily="18" charset="0"/>
              </a:rPr>
              <a:t> радіації </a:t>
            </a:r>
            <a:r>
              <a:rPr lang="ru-RU" sz="2000" dirty="0" err="1">
                <a:solidFill>
                  <a:srgbClr val="002060"/>
                </a:solidFill>
                <a:latin typeface="Times New Roman" panose="02020603050405020304" pitchFamily="18" charset="0"/>
                <a:cs typeface="Times New Roman" panose="02020603050405020304" pitchFamily="18" charset="0"/>
              </a:rPr>
              <a:t>стануть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додаткові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гігієнічні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процедури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які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варто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проводити</a:t>
            </a:r>
            <a:r>
              <a:rPr lang="ru-RU" sz="2000" dirty="0">
                <a:solidFill>
                  <a:srgbClr val="002060"/>
                </a:solidFill>
                <a:latin typeface="Times New Roman" panose="02020603050405020304" pitchFamily="18" charset="0"/>
                <a:cs typeface="Times New Roman" panose="02020603050405020304" pitchFamily="18" charset="0"/>
              </a:rPr>
              <a:t> два рази на </a:t>
            </a:r>
            <a:r>
              <a:rPr lang="ru-RU" sz="2000" dirty="0" err="1">
                <a:solidFill>
                  <a:srgbClr val="002060"/>
                </a:solidFill>
                <a:latin typeface="Times New Roman" panose="02020603050405020304" pitchFamily="18" charset="0"/>
                <a:cs typeface="Times New Roman" panose="02020603050405020304" pitchFamily="18" charset="0"/>
              </a:rPr>
              <a:t>добу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промивання</a:t>
            </a:r>
            <a:r>
              <a:rPr lang="ru-RU" sz="2000" dirty="0">
                <a:solidFill>
                  <a:srgbClr val="002060"/>
                </a:solidFill>
                <a:latin typeface="Times New Roman" panose="02020603050405020304" pitchFamily="18" charset="0"/>
                <a:cs typeface="Times New Roman" panose="02020603050405020304" pitchFamily="18" charset="0"/>
              </a:rPr>
              <a:t> очей і носоглотки. В </a:t>
            </a:r>
            <a:r>
              <a:rPr lang="ru-RU" sz="2000" dirty="0" err="1">
                <a:solidFill>
                  <a:srgbClr val="002060"/>
                </a:solidFill>
                <a:latin typeface="Times New Roman" panose="02020603050405020304" pitchFamily="18" charset="0"/>
                <a:cs typeface="Times New Roman" panose="02020603050405020304" pitchFamily="18" charset="0"/>
              </a:rPr>
              <a:t>очі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можна</a:t>
            </a:r>
            <a:r>
              <a:rPr lang="ru-RU" sz="2000" dirty="0">
                <a:solidFill>
                  <a:srgbClr val="002060"/>
                </a:solidFill>
                <a:latin typeface="Times New Roman" panose="02020603050405020304" pitchFamily="18" charset="0"/>
                <a:cs typeface="Times New Roman" panose="02020603050405020304" pitchFamily="18" charset="0"/>
              </a:rPr>
              <a:t> просто </a:t>
            </a:r>
            <a:r>
              <a:rPr lang="ru-RU" sz="2000" dirty="0" err="1">
                <a:solidFill>
                  <a:srgbClr val="002060"/>
                </a:solidFill>
                <a:latin typeface="Times New Roman" panose="02020603050405020304" pitchFamily="18" charset="0"/>
                <a:cs typeface="Times New Roman" panose="02020603050405020304" pitchFamily="18" charset="0"/>
              </a:rPr>
              <a:t>закапувати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зволожуючий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розчин</a:t>
            </a:r>
            <a:r>
              <a:rPr lang="ru-RU" sz="2000" dirty="0">
                <a:solidFill>
                  <a:srgbClr val="002060"/>
                </a:solidFill>
                <a:latin typeface="Times New Roman" panose="02020603050405020304" pitchFamily="18" charset="0"/>
                <a:cs typeface="Times New Roman" panose="02020603050405020304" pitchFamily="18" charset="0"/>
              </a:rPr>
              <a:t>, а носоглотку </a:t>
            </a:r>
            <a:r>
              <a:rPr lang="ru-RU" sz="2000" dirty="0" err="1">
                <a:solidFill>
                  <a:srgbClr val="002060"/>
                </a:solidFill>
                <a:latin typeface="Times New Roman" panose="02020603050405020304" pitchFamily="18" charset="0"/>
                <a:cs typeface="Times New Roman" panose="02020603050405020304" pitchFamily="18" charset="0"/>
              </a:rPr>
              <a:t>промивати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слабким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розчином</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солі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соди</a:t>
            </a:r>
            <a:r>
              <a:rPr lang="ru-RU" sz="2000" dirty="0">
                <a:solidFill>
                  <a:srgbClr val="002060"/>
                </a:solidFill>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25344284-D7C0-D540-8666-63FECCDFD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43" y="1540508"/>
            <a:ext cx="1015632" cy="152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Иллюстрация уборщицы дома | Премиум векторы">
            <a:extLst>
              <a:ext uri="{FF2B5EF4-FFF2-40B4-BE49-F238E27FC236}">
                <a16:creationId xmlns:a16="http://schemas.microsoft.com/office/drawing/2014/main" id="{9E3ACBBF-3305-9E41-9841-F99B33A7C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446" y="3201658"/>
            <a:ext cx="2097317" cy="157466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Girls Cleaning Stock Illustrations – 459 Girls Cleaning Stock  Illustrations, Vectors &amp; Clipart - Dreamstime">
            <a:extLst>
              <a:ext uri="{FF2B5EF4-FFF2-40B4-BE49-F238E27FC236}">
                <a16:creationId xmlns:a16="http://schemas.microsoft.com/office/drawing/2014/main" id="{77796B37-340F-8C4E-84D7-42F095BB1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29" y="3364765"/>
            <a:ext cx="1906621" cy="1348868"/>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Веники сорго купить в Киеве">
            <a:extLst>
              <a:ext uri="{FF2B5EF4-FFF2-40B4-BE49-F238E27FC236}">
                <a16:creationId xmlns:a16="http://schemas.microsoft.com/office/drawing/2014/main" id="{3F9485B3-91A8-7646-96F9-5F6CDF075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481" y="5904689"/>
            <a:ext cx="1140647" cy="854297"/>
          </a:xfrm>
          <a:prstGeom prst="rect">
            <a:avLst/>
          </a:prstGeom>
          <a:noFill/>
          <a:extLst>
            <a:ext uri="{909E8E84-426E-40DD-AFC4-6F175D3DCCD1}">
              <a14:hiddenFill xmlns:a14="http://schemas.microsoft.com/office/drawing/2010/main">
                <a:solidFill>
                  <a:srgbClr val="FFFFFF"/>
                </a:solidFill>
              </a14:hiddenFill>
            </a:ext>
          </a:extLst>
        </p:spPr>
      </p:pic>
      <p:sp>
        <p:nvSpPr>
          <p:cNvPr id="17" name="Знак запрета 16">
            <a:extLst>
              <a:ext uri="{FF2B5EF4-FFF2-40B4-BE49-F238E27FC236}">
                <a16:creationId xmlns:a16="http://schemas.microsoft.com/office/drawing/2014/main" id="{13ECC661-5A12-9544-8BED-125AAA73E674}"/>
              </a:ext>
            </a:extLst>
          </p:cNvPr>
          <p:cNvSpPr/>
          <p:nvPr/>
        </p:nvSpPr>
        <p:spPr>
          <a:xfrm>
            <a:off x="1198481" y="5764295"/>
            <a:ext cx="1200302" cy="994691"/>
          </a:xfrm>
          <a:prstGeom prst="noSmoking">
            <a:avLst>
              <a:gd name="adj" fmla="val 9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31756" name="Picture 12" descr="Сіль &quot;Артемівська&quot; кухонна кам`яна 1,5кг">
            <a:extLst>
              <a:ext uri="{FF2B5EF4-FFF2-40B4-BE49-F238E27FC236}">
                <a16:creationId xmlns:a16="http://schemas.microsoft.com/office/drawing/2014/main" id="{8F74A936-B343-FC49-BAE7-5EAF1EC9B5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7079" y="1437570"/>
            <a:ext cx="1431108" cy="1764088"/>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Сонник відкривати вікно, до чого сниться відкривати вікно уві сні">
            <a:extLst>
              <a:ext uri="{FF2B5EF4-FFF2-40B4-BE49-F238E27FC236}">
                <a16:creationId xmlns:a16="http://schemas.microsoft.com/office/drawing/2014/main" id="{9FDB20D1-D2BF-884F-983F-4DD59D0492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9289" y="5914416"/>
            <a:ext cx="1790782" cy="895391"/>
          </a:xfrm>
          <a:prstGeom prst="rect">
            <a:avLst/>
          </a:prstGeom>
          <a:noFill/>
          <a:extLst>
            <a:ext uri="{909E8E84-426E-40DD-AFC4-6F175D3DCCD1}">
              <a14:hiddenFill xmlns:a14="http://schemas.microsoft.com/office/drawing/2010/main">
                <a:solidFill>
                  <a:srgbClr val="FFFFFF"/>
                </a:solidFill>
              </a14:hiddenFill>
            </a:ext>
          </a:extLst>
        </p:spPr>
      </p:pic>
      <p:sp>
        <p:nvSpPr>
          <p:cNvPr id="20" name="Знак запрета 19">
            <a:extLst>
              <a:ext uri="{FF2B5EF4-FFF2-40B4-BE49-F238E27FC236}">
                <a16:creationId xmlns:a16="http://schemas.microsoft.com/office/drawing/2014/main" id="{6B20E98A-A717-6C4C-B03A-22F391FE1623}"/>
              </a:ext>
            </a:extLst>
          </p:cNvPr>
          <p:cNvSpPr/>
          <p:nvPr/>
        </p:nvSpPr>
        <p:spPr>
          <a:xfrm>
            <a:off x="7534577" y="5914416"/>
            <a:ext cx="1333610" cy="895391"/>
          </a:xfrm>
          <a:prstGeom prst="noSmoking">
            <a:avLst>
              <a:gd name="adj" fmla="val 9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31760" name="Picture 16" descr="Как включить кондиционер на холод: обогрев и охлаждение, инструкция по  работе охлаждения, полезные функции">
            <a:extLst>
              <a:ext uri="{FF2B5EF4-FFF2-40B4-BE49-F238E27FC236}">
                <a16:creationId xmlns:a16="http://schemas.microsoft.com/office/drawing/2014/main" id="{05EA656A-C051-5345-A665-7AD7AC8165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7770" y="4786612"/>
            <a:ext cx="858383" cy="1086561"/>
          </a:xfrm>
          <a:prstGeom prst="rect">
            <a:avLst/>
          </a:prstGeom>
          <a:noFill/>
          <a:extLst>
            <a:ext uri="{909E8E84-426E-40DD-AFC4-6F175D3DCCD1}">
              <a14:hiddenFill xmlns:a14="http://schemas.microsoft.com/office/drawing/2010/main">
                <a:solidFill>
                  <a:srgbClr val="FFFFFF"/>
                </a:solidFill>
              </a14:hiddenFill>
            </a:ext>
          </a:extLst>
        </p:spPr>
      </p:pic>
      <p:sp>
        <p:nvSpPr>
          <p:cNvPr id="22" name="Знак запрета 21">
            <a:extLst>
              <a:ext uri="{FF2B5EF4-FFF2-40B4-BE49-F238E27FC236}">
                <a16:creationId xmlns:a16="http://schemas.microsoft.com/office/drawing/2014/main" id="{EC44376C-2A14-9A48-91B0-EF85605889C6}"/>
              </a:ext>
            </a:extLst>
          </p:cNvPr>
          <p:cNvSpPr/>
          <p:nvPr/>
        </p:nvSpPr>
        <p:spPr>
          <a:xfrm>
            <a:off x="7500755" y="4840095"/>
            <a:ext cx="1200302" cy="994691"/>
          </a:xfrm>
          <a:prstGeom prst="noSmoking">
            <a:avLst>
              <a:gd name="adj" fmla="val 97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19671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3175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CC49988-B22B-7B4D-9141-EBA706E2C1DF}"/>
              </a:ext>
            </a:extLst>
          </p:cNvPr>
          <p:cNvSpPr/>
          <p:nvPr/>
        </p:nvSpPr>
        <p:spPr>
          <a:xfrm>
            <a:off x="125871" y="845489"/>
            <a:ext cx="6848861" cy="3785652"/>
          </a:xfrm>
          <a:prstGeom prst="rect">
            <a:avLst/>
          </a:prstGeom>
          <a:noFill/>
        </p:spPr>
        <p:txBody>
          <a:bodyPr wrap="square">
            <a:spAutoFit/>
          </a:bodyPr>
          <a:lstStyle/>
          <a:p>
            <a:pPr algn="just"/>
            <a:r>
              <a:rPr lang="ru-RU" sz="2000" b="1" dirty="0">
                <a:solidFill>
                  <a:srgbClr val="002060"/>
                </a:solidFill>
                <a:latin typeface="Times New Roman" panose="02020603050405020304" pitchFamily="18" charset="0"/>
                <a:cs typeface="Times New Roman" panose="02020603050405020304" pitchFamily="18" charset="0"/>
              </a:rPr>
              <a:t>4.Меню для </a:t>
            </a:r>
            <a:r>
              <a:rPr lang="ru-RU" sz="2000" b="1" dirty="0" err="1">
                <a:solidFill>
                  <a:srgbClr val="002060"/>
                </a:solidFill>
                <a:latin typeface="Times New Roman" panose="02020603050405020304" pitchFamily="18" charset="0"/>
                <a:cs typeface="Times New Roman" panose="02020603050405020304" pitchFamily="18" charset="0"/>
              </a:rPr>
              <a:t>захисту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від</a:t>
            </a:r>
            <a:r>
              <a:rPr lang="ru-RU" sz="2000" b="1" dirty="0">
                <a:solidFill>
                  <a:srgbClr val="002060"/>
                </a:solidFill>
                <a:latin typeface="Times New Roman" panose="02020603050405020304" pitchFamily="18" charset="0"/>
                <a:cs typeface="Times New Roman" panose="02020603050405020304" pitchFamily="18" charset="0"/>
              </a:rPr>
              <a:t> радіації:</a:t>
            </a:r>
          </a:p>
          <a:p>
            <a:pPr marL="342900" indent="-3429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Відомо, що деякі продукти накопичують радіацію дуже </a:t>
            </a:r>
            <a:r>
              <a:rPr lang="uk-UA" sz="2000" dirty="0" err="1">
                <a:latin typeface="Times New Roman" panose="02020603050405020304" pitchFamily="18" charset="0"/>
                <a:cs typeface="Times New Roman" panose="02020603050405020304" pitchFamily="18" charset="0"/>
              </a:rPr>
              <a:t>інтенсивно</a:t>
            </a:r>
            <a:r>
              <a:rPr lang="uk-UA" sz="2000" dirty="0">
                <a:latin typeface="Times New Roman" panose="02020603050405020304" pitchFamily="18" charset="0"/>
                <a:cs typeface="Times New Roman" panose="02020603050405020304" pitchFamily="18" charset="0"/>
              </a:rPr>
              <a:t>, а деякі - майже немає. </a:t>
            </a:r>
          </a:p>
          <a:p>
            <a:pPr marL="342900" indent="-3429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Під час радіоактивної загрози потрібно </a:t>
            </a:r>
            <a:r>
              <a:rPr lang="uk-UA" sz="2000" b="1" dirty="0">
                <a:solidFill>
                  <a:srgbClr val="FF0000"/>
                </a:solidFill>
                <a:latin typeface="Times New Roman" panose="02020603050405020304" pitchFamily="18" charset="0"/>
                <a:cs typeface="Times New Roman" panose="02020603050405020304" pitchFamily="18" charset="0"/>
              </a:rPr>
              <a:t>виключити з раціону </a:t>
            </a:r>
            <a:r>
              <a:rPr lang="uk-UA" sz="2000" dirty="0">
                <a:latin typeface="Times New Roman" panose="02020603050405020304" pitchFamily="18" charset="0"/>
                <a:cs typeface="Times New Roman" panose="02020603050405020304" pitchFamily="18" charset="0"/>
              </a:rPr>
              <a:t>такі продукти: </a:t>
            </a:r>
            <a:r>
              <a:rPr lang="uk-UA" sz="2000" dirty="0">
                <a:solidFill>
                  <a:srgbClr val="FF0000"/>
                </a:solidFill>
                <a:latin typeface="Times New Roman" panose="02020603050405020304" pitchFamily="18" charset="0"/>
                <a:cs typeface="Times New Roman" panose="02020603050405020304" pitchFamily="18" charset="0"/>
              </a:rPr>
              <a:t>гриби, м'ясо з кістками </a:t>
            </a:r>
            <a:r>
              <a:rPr lang="uk-UA" sz="2000" dirty="0">
                <a:latin typeface="Times New Roman" panose="02020603050405020304" pitchFamily="18" charset="0"/>
                <a:cs typeface="Times New Roman" panose="02020603050405020304" pitchFamily="18" charset="0"/>
              </a:rPr>
              <a:t>(чисте м'ясо можна використовувати), </a:t>
            </a:r>
            <a:r>
              <a:rPr lang="uk-UA" sz="2000" dirty="0">
                <a:solidFill>
                  <a:srgbClr val="FF0000"/>
                </a:solidFill>
                <a:latin typeface="Times New Roman" panose="02020603050405020304" pitchFamily="18" charset="0"/>
                <a:cs typeface="Times New Roman" panose="02020603050405020304" pitchFamily="18" charset="0"/>
              </a:rPr>
              <a:t>всі види листової капусти, морква, буряки, редиску, ріпу, річкову та ставкову рибу</a:t>
            </a:r>
            <a:r>
              <a:rPr lang="uk-UA" sz="2000" dirty="0">
                <a:latin typeface="Times New Roman" panose="02020603050405020304" pitchFamily="18" charset="0"/>
                <a:cs typeface="Times New Roman" panose="02020603050405020304" pitchFamily="18" charset="0"/>
              </a:rPr>
              <a:t>. З інших овочів і фруктів необхідно зрізати шкірочку.</a:t>
            </a:r>
          </a:p>
          <a:p>
            <a:pPr marL="342900" indent="-3429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Обов'язково треба пити більше води (виключно артезіанської з джерел, що залягають на глибині понад 180 метрів). </a:t>
            </a:r>
          </a:p>
          <a:p>
            <a:pPr marL="342900" indent="-342900" algn="just">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Потрібно вживати зелений чай.</a:t>
            </a:r>
            <a:r>
              <a:rPr lang="ru-RU" sz="2000" dirty="0">
                <a:solidFill>
                  <a:srgbClr val="002060"/>
                </a:solidFill>
                <a:latin typeface="Times New Roman" panose="02020603050405020304" pitchFamily="18" charset="0"/>
                <a:cs typeface="Times New Roman" panose="02020603050405020304" pitchFamily="18" charset="0"/>
              </a:rPr>
              <a:t>   </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B1FD58A6-F95C-F74B-88D4-CF819CC73D77}"/>
              </a:ext>
            </a:extLst>
          </p:cNvPr>
          <p:cNvSpPr/>
          <p:nvPr/>
        </p:nvSpPr>
        <p:spPr>
          <a:xfrm>
            <a:off x="1744987" y="526550"/>
            <a:ext cx="5972783" cy="400110"/>
          </a:xfrm>
          <a:prstGeom prst="rect">
            <a:avLst/>
          </a:prstGeom>
        </p:spPr>
        <p:txBody>
          <a:bodyPr wrap="square">
            <a:spAutoFit/>
          </a:bodyPr>
          <a:lstStyle/>
          <a:p>
            <a:r>
              <a:rPr lang="uk-UA" sz="2000" b="1" dirty="0">
                <a:solidFill>
                  <a:srgbClr val="002060"/>
                </a:solidFill>
                <a:latin typeface="Times New Roman" panose="02020603050405020304" pitchFamily="18" charset="0"/>
                <a:cs typeface="Times New Roman" panose="02020603050405020304" pitchFamily="18" charset="0"/>
              </a:rPr>
              <a:t>5 способів захисту, якщо ж стався викид радіації:</a:t>
            </a:r>
            <a:endParaRPr lang="ru-UA" sz="2000" b="1" dirty="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6D9815B-21CE-FA49-8AD7-48BAA7CEC904}"/>
              </a:ext>
            </a:extLst>
          </p:cNvPr>
          <p:cNvSpPr/>
          <p:nvPr/>
        </p:nvSpPr>
        <p:spPr>
          <a:xfrm>
            <a:off x="0" y="26570"/>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Як </a:t>
            </a:r>
            <a:r>
              <a:rPr lang="ru-RU" sz="2800" b="1" dirty="0" err="1">
                <a:solidFill>
                  <a:srgbClr val="002060"/>
                </a:solidFill>
                <a:latin typeface="Times New Roman" panose="02020603050405020304" pitchFamily="18" charset="0"/>
                <a:cs typeface="Times New Roman" panose="02020603050405020304" pitchFamily="18" charset="0"/>
              </a:rPr>
              <a:t>захистити</a:t>
            </a:r>
            <a:r>
              <a:rPr lang="ru-RU" sz="2800" b="1" dirty="0">
                <a:solidFill>
                  <a:srgbClr val="002060"/>
                </a:solidFill>
                <a:latin typeface="Times New Roman" panose="02020603050405020304" pitchFamily="18" charset="0"/>
                <a:cs typeface="Times New Roman" panose="02020603050405020304" pitchFamily="18" charset="0"/>
              </a:rPr>
              <a:t> організм </a:t>
            </a:r>
            <a:r>
              <a:rPr lang="ru-RU" sz="2800" b="1" dirty="0" err="1">
                <a:solidFill>
                  <a:srgbClr val="002060"/>
                </a:solidFill>
                <a:latin typeface="Times New Roman" panose="02020603050405020304" pitchFamily="18" charset="0"/>
                <a:cs typeface="Times New Roman" panose="02020603050405020304" pitchFamily="18" charset="0"/>
              </a:rPr>
              <a:t>від</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шкідливого</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впливу</a:t>
            </a:r>
            <a:r>
              <a:rPr lang="ru-RU" sz="2800" b="1" dirty="0">
                <a:solidFill>
                  <a:srgbClr val="002060"/>
                </a:solidFill>
                <a:latin typeface="Times New Roman" panose="02020603050405020304" pitchFamily="18" charset="0"/>
                <a:cs typeface="Times New Roman" panose="02020603050405020304" pitchFamily="18" charset="0"/>
              </a:rPr>
              <a:t> радіації?</a:t>
            </a:r>
          </a:p>
        </p:txBody>
      </p:sp>
      <p:grpSp>
        <p:nvGrpSpPr>
          <p:cNvPr id="11" name="Группа 10">
            <a:extLst>
              <a:ext uri="{FF2B5EF4-FFF2-40B4-BE49-F238E27FC236}">
                <a16:creationId xmlns:a16="http://schemas.microsoft.com/office/drawing/2014/main" id="{BEAA99F3-B6BD-B245-A083-C24927A60552}"/>
              </a:ext>
            </a:extLst>
          </p:cNvPr>
          <p:cNvGrpSpPr/>
          <p:nvPr/>
        </p:nvGrpSpPr>
        <p:grpSpPr>
          <a:xfrm>
            <a:off x="7313335" y="790786"/>
            <a:ext cx="1544491" cy="1512941"/>
            <a:chOff x="5436096" y="3097403"/>
            <a:chExt cx="2808312" cy="2808312"/>
          </a:xfrm>
        </p:grpSpPr>
        <p:pic>
          <p:nvPicPr>
            <p:cNvPr id="13" name="Picture 3">
              <a:extLst>
                <a:ext uri="{FF2B5EF4-FFF2-40B4-BE49-F238E27FC236}">
                  <a16:creationId xmlns:a16="http://schemas.microsoft.com/office/drawing/2014/main" id="{0BC31A10-5F0C-FD4A-9A36-9FE280BD8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609020"/>
              <a:ext cx="2664296" cy="178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Знак запрета 13">
              <a:extLst>
                <a:ext uri="{FF2B5EF4-FFF2-40B4-BE49-F238E27FC236}">
                  <a16:creationId xmlns:a16="http://schemas.microsoft.com/office/drawing/2014/main" id="{6458D094-E92F-B247-A717-9737E3151E45}"/>
                </a:ext>
              </a:extLst>
            </p:cNvPr>
            <p:cNvSpPr/>
            <p:nvPr/>
          </p:nvSpPr>
          <p:spPr>
            <a:xfrm>
              <a:off x="5436096" y="3097403"/>
              <a:ext cx="2808312" cy="2808312"/>
            </a:xfrm>
            <a:prstGeom prst="noSmoking">
              <a:avLst>
                <a:gd name="adj" fmla="val 95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pic>
        <p:nvPicPr>
          <p:cNvPr id="32770" name="Picture 2" descr="5 видів капусти, які варто спробувати вирощувати на своєму городі">
            <a:extLst>
              <a:ext uri="{FF2B5EF4-FFF2-40B4-BE49-F238E27FC236}">
                <a16:creationId xmlns:a16="http://schemas.microsoft.com/office/drawing/2014/main" id="{5B5E905E-1AC6-504E-89BD-E4EF5AA6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043" y="2657434"/>
            <a:ext cx="1374841" cy="103113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Сайт для любителів рибалки » Архив блога » Вся ставкова та річкова риба в  Чернівецькій області продається НЕЗАКОННО!">
            <a:extLst>
              <a:ext uri="{FF2B5EF4-FFF2-40B4-BE49-F238E27FC236}">
                <a16:creationId xmlns:a16="http://schemas.microsoft.com/office/drawing/2014/main" id="{99315315-1959-1446-A05E-6E43FDEB2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0544" y="5673509"/>
            <a:ext cx="1374841" cy="989838"/>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Вирощування моркви, редиски і буряка. Секрети вирощування та догляду">
            <a:extLst>
              <a:ext uri="{FF2B5EF4-FFF2-40B4-BE49-F238E27FC236}">
                <a16:creationId xmlns:a16="http://schemas.microsoft.com/office/drawing/2014/main" id="{DB1B795D-43A6-7443-BA3E-3B4D81EF1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043" y="4105048"/>
            <a:ext cx="1455342" cy="1129395"/>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Скільки потрібно пити води: поради">
            <a:extLst>
              <a:ext uri="{FF2B5EF4-FFF2-40B4-BE49-F238E27FC236}">
                <a16:creationId xmlns:a16="http://schemas.microsoft.com/office/drawing/2014/main" id="{7A3EEBE0-F639-0F4C-92EE-6F27D2690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885" y="4926840"/>
            <a:ext cx="2381115" cy="1588650"/>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Медики рассказали, почему зеленый чай опасен для здоровья: главные риски.  Politeka">
            <a:extLst>
              <a:ext uri="{FF2B5EF4-FFF2-40B4-BE49-F238E27FC236}">
                <a16:creationId xmlns:a16="http://schemas.microsoft.com/office/drawing/2014/main" id="{27ACE6CE-12BF-1F48-9400-F6E105236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906" y="4840546"/>
            <a:ext cx="2612109" cy="1697871"/>
          </a:xfrm>
          <a:prstGeom prst="rect">
            <a:avLst/>
          </a:prstGeom>
          <a:noFill/>
          <a:extLst>
            <a:ext uri="{909E8E84-426E-40DD-AFC4-6F175D3DCCD1}">
              <a14:hiddenFill xmlns:a14="http://schemas.microsoft.com/office/drawing/2010/main">
                <a:solidFill>
                  <a:srgbClr val="FFFFFF"/>
                </a:solidFill>
              </a14:hiddenFill>
            </a:ext>
          </a:extLst>
        </p:spPr>
      </p:pic>
      <p:sp>
        <p:nvSpPr>
          <p:cNvPr id="20" name="Знак запрета 19">
            <a:extLst>
              <a:ext uri="{FF2B5EF4-FFF2-40B4-BE49-F238E27FC236}">
                <a16:creationId xmlns:a16="http://schemas.microsoft.com/office/drawing/2014/main" id="{42BEB237-48C3-F949-AB6A-68529F5BBD69}"/>
              </a:ext>
            </a:extLst>
          </p:cNvPr>
          <p:cNvSpPr/>
          <p:nvPr/>
        </p:nvSpPr>
        <p:spPr>
          <a:xfrm>
            <a:off x="7375594" y="2403666"/>
            <a:ext cx="1419972" cy="1457091"/>
          </a:xfrm>
          <a:prstGeom prst="noSmoking">
            <a:avLst>
              <a:gd name="adj" fmla="val 95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Знак запрета 20">
            <a:extLst>
              <a:ext uri="{FF2B5EF4-FFF2-40B4-BE49-F238E27FC236}">
                <a16:creationId xmlns:a16="http://schemas.microsoft.com/office/drawing/2014/main" id="{19FB2DD4-01A1-884F-A85D-0F0BEC5BA862}"/>
              </a:ext>
            </a:extLst>
          </p:cNvPr>
          <p:cNvSpPr/>
          <p:nvPr/>
        </p:nvSpPr>
        <p:spPr>
          <a:xfrm>
            <a:off x="7482985" y="3982675"/>
            <a:ext cx="1374841" cy="1318289"/>
          </a:xfrm>
          <a:prstGeom prst="noSmoking">
            <a:avLst>
              <a:gd name="adj" fmla="val 95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Знак запрета 21">
            <a:extLst>
              <a:ext uri="{FF2B5EF4-FFF2-40B4-BE49-F238E27FC236}">
                <a16:creationId xmlns:a16="http://schemas.microsoft.com/office/drawing/2014/main" id="{8B6F728F-CD74-0D4B-A4B3-31AAA19703F8}"/>
              </a:ext>
            </a:extLst>
          </p:cNvPr>
          <p:cNvSpPr/>
          <p:nvPr/>
        </p:nvSpPr>
        <p:spPr>
          <a:xfrm>
            <a:off x="7485413" y="5487849"/>
            <a:ext cx="1419972" cy="1318288"/>
          </a:xfrm>
          <a:prstGeom prst="noSmoking">
            <a:avLst>
              <a:gd name="adj" fmla="val 95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32782" name="Picture 14" descr="Почему горчат огурцы? И у них на это 5 причин">
            <a:extLst>
              <a:ext uri="{FF2B5EF4-FFF2-40B4-BE49-F238E27FC236}">
                <a16:creationId xmlns:a16="http://schemas.microsoft.com/office/drawing/2014/main" id="{39883BDE-D489-634D-BCD8-65B74B614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5" y="5130433"/>
            <a:ext cx="2025464" cy="130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7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CC49988-B22B-7B4D-9141-EBA706E2C1DF}"/>
              </a:ext>
            </a:extLst>
          </p:cNvPr>
          <p:cNvSpPr/>
          <p:nvPr/>
        </p:nvSpPr>
        <p:spPr>
          <a:xfrm>
            <a:off x="125871" y="845489"/>
            <a:ext cx="6848861" cy="2523768"/>
          </a:xfrm>
          <a:prstGeom prst="rect">
            <a:avLst/>
          </a:prstGeom>
          <a:noFill/>
        </p:spPr>
        <p:txBody>
          <a:bodyPr wrap="square">
            <a:spAutoFit/>
          </a:bodyPr>
          <a:lstStyle/>
          <a:p>
            <a:pPr algn="just"/>
            <a:r>
              <a:rPr lang="ru-RU" sz="2000" b="1" dirty="0">
                <a:solidFill>
                  <a:srgbClr val="002060"/>
                </a:solidFill>
                <a:latin typeface="Times New Roman" panose="02020603050405020304" pitchFamily="18" charset="0"/>
                <a:cs typeface="Times New Roman" panose="02020603050405020304" pitchFamily="18" charset="0"/>
              </a:rPr>
              <a:t>5.Ліки </a:t>
            </a:r>
            <a:r>
              <a:rPr lang="ru-RU" sz="2000" b="1" dirty="0" err="1">
                <a:solidFill>
                  <a:srgbClr val="002060"/>
                </a:solidFill>
                <a:latin typeface="Times New Roman" panose="02020603050405020304" pitchFamily="18" charset="0"/>
                <a:cs typeface="Times New Roman" panose="02020603050405020304" pitchFamily="18" charset="0"/>
              </a:rPr>
              <a:t>від</a:t>
            </a:r>
            <a:r>
              <a:rPr lang="ru-RU" sz="2000" b="1" dirty="0">
                <a:solidFill>
                  <a:srgbClr val="002060"/>
                </a:solidFill>
                <a:latin typeface="Times New Roman" panose="02020603050405020304" pitchFamily="18" charset="0"/>
                <a:cs typeface="Times New Roman" panose="02020603050405020304" pitchFamily="18" charset="0"/>
              </a:rPr>
              <a:t> радіації:</a:t>
            </a:r>
          </a:p>
          <a:p>
            <a:pPr algn="just"/>
            <a:r>
              <a:rPr lang="uk-UA" sz="2000" dirty="0">
                <a:solidFill>
                  <a:srgbClr val="002060"/>
                </a:solidFill>
                <a:latin typeface="Times New Roman" panose="02020603050405020304" pitchFamily="18" charset="0"/>
                <a:cs typeface="Times New Roman" panose="02020603050405020304" pitchFamily="18" charset="0"/>
              </a:rPr>
              <a:t>Загальновідомо, що при загрозі опромінення лікарі призначають препарати йоду. Гарний варіант: полівітаміни, що містять йод, а також два продукти харчування, багаті цим мікроелементом: морська капуста і варення з волоських горіхів (йод міститься саме в зелених оболонках горіха, в ядрах його майже немає).</a:t>
            </a:r>
          </a:p>
          <a:p>
            <a:pPr marL="342900" indent="-342900" algn="just">
              <a:buFont typeface="Arial" panose="020B0604020202020204" pitchFamily="34" charset="0"/>
              <a:buChar char="•"/>
            </a:pP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B1FD58A6-F95C-F74B-88D4-CF819CC73D77}"/>
              </a:ext>
            </a:extLst>
          </p:cNvPr>
          <p:cNvSpPr/>
          <p:nvPr/>
        </p:nvSpPr>
        <p:spPr>
          <a:xfrm>
            <a:off x="1744987" y="526550"/>
            <a:ext cx="5972783" cy="400110"/>
          </a:xfrm>
          <a:prstGeom prst="rect">
            <a:avLst/>
          </a:prstGeom>
        </p:spPr>
        <p:txBody>
          <a:bodyPr wrap="square">
            <a:spAutoFit/>
          </a:bodyPr>
          <a:lstStyle/>
          <a:p>
            <a:r>
              <a:rPr lang="uk-UA" sz="2000" b="1" dirty="0">
                <a:solidFill>
                  <a:srgbClr val="002060"/>
                </a:solidFill>
                <a:latin typeface="Times New Roman" panose="02020603050405020304" pitchFamily="18" charset="0"/>
                <a:cs typeface="Times New Roman" panose="02020603050405020304" pitchFamily="18" charset="0"/>
              </a:rPr>
              <a:t>5 способів захисту, якщо ж стався викид радіації:</a:t>
            </a:r>
            <a:endParaRPr lang="ru-UA" sz="2000" b="1" dirty="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26D9815B-21CE-FA49-8AD7-48BAA7CEC904}"/>
              </a:ext>
            </a:extLst>
          </p:cNvPr>
          <p:cNvSpPr/>
          <p:nvPr/>
        </p:nvSpPr>
        <p:spPr>
          <a:xfrm>
            <a:off x="0" y="26570"/>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2800" b="1" dirty="0">
                <a:solidFill>
                  <a:srgbClr val="002060"/>
                </a:solidFill>
                <a:latin typeface="Times New Roman" panose="02020603050405020304" pitchFamily="18" charset="0"/>
                <a:cs typeface="Times New Roman" panose="02020603050405020304" pitchFamily="18" charset="0"/>
              </a:rPr>
              <a:t>Як </a:t>
            </a:r>
            <a:r>
              <a:rPr lang="ru-RU" sz="2800" b="1" dirty="0" err="1">
                <a:solidFill>
                  <a:srgbClr val="002060"/>
                </a:solidFill>
                <a:latin typeface="Times New Roman" panose="02020603050405020304" pitchFamily="18" charset="0"/>
                <a:cs typeface="Times New Roman" panose="02020603050405020304" pitchFamily="18" charset="0"/>
              </a:rPr>
              <a:t>захистити</a:t>
            </a:r>
            <a:r>
              <a:rPr lang="ru-RU" sz="2800" b="1" dirty="0">
                <a:solidFill>
                  <a:srgbClr val="002060"/>
                </a:solidFill>
                <a:latin typeface="Times New Roman" panose="02020603050405020304" pitchFamily="18" charset="0"/>
                <a:cs typeface="Times New Roman" panose="02020603050405020304" pitchFamily="18" charset="0"/>
              </a:rPr>
              <a:t> організм </a:t>
            </a:r>
            <a:r>
              <a:rPr lang="ru-RU" sz="2800" b="1" dirty="0" err="1">
                <a:solidFill>
                  <a:srgbClr val="002060"/>
                </a:solidFill>
                <a:latin typeface="Times New Roman" panose="02020603050405020304" pitchFamily="18" charset="0"/>
                <a:cs typeface="Times New Roman" panose="02020603050405020304" pitchFamily="18" charset="0"/>
              </a:rPr>
              <a:t>від</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шкідливого</a:t>
            </a:r>
            <a:r>
              <a:rPr lang="ru-RU" sz="2800" b="1" dirty="0">
                <a:solidFill>
                  <a:srgbClr val="002060"/>
                </a:solidFill>
                <a:latin typeface="Times New Roman" panose="02020603050405020304" pitchFamily="18" charset="0"/>
                <a:cs typeface="Times New Roman" panose="02020603050405020304" pitchFamily="18" charset="0"/>
              </a:rPr>
              <a:t> </a:t>
            </a:r>
            <a:r>
              <a:rPr lang="ru-RU" sz="2800" b="1" dirty="0" err="1">
                <a:solidFill>
                  <a:srgbClr val="002060"/>
                </a:solidFill>
                <a:latin typeface="Times New Roman" panose="02020603050405020304" pitchFamily="18" charset="0"/>
                <a:cs typeface="Times New Roman" panose="02020603050405020304" pitchFamily="18" charset="0"/>
              </a:rPr>
              <a:t>впливу</a:t>
            </a:r>
            <a:r>
              <a:rPr lang="ru-RU" sz="2800" b="1" dirty="0">
                <a:solidFill>
                  <a:srgbClr val="002060"/>
                </a:solidFill>
                <a:latin typeface="Times New Roman" panose="02020603050405020304" pitchFamily="18" charset="0"/>
                <a:cs typeface="Times New Roman" panose="02020603050405020304" pitchFamily="18" charset="0"/>
              </a:rPr>
              <a:t> радіації?</a:t>
            </a:r>
          </a:p>
        </p:txBody>
      </p:sp>
      <p:pic>
        <p:nvPicPr>
          <p:cNvPr id="17" name="Picture 2">
            <a:extLst>
              <a:ext uri="{FF2B5EF4-FFF2-40B4-BE49-F238E27FC236}">
                <a16:creationId xmlns:a16="http://schemas.microsoft.com/office/drawing/2014/main" id="{BB4E9218-168B-704A-ABD1-5907B5D32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331" y="3488744"/>
            <a:ext cx="4599918" cy="313170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descr="Йод в продуктах: где больше? Норма йода в сутки для человека">
            <a:extLst>
              <a:ext uri="{FF2B5EF4-FFF2-40B4-BE49-F238E27FC236}">
                <a16:creationId xmlns:a16="http://schemas.microsoft.com/office/drawing/2014/main" id="{EC53E9E3-F20C-2C48-9482-AAE2A96E4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1" y="3590159"/>
            <a:ext cx="4599919" cy="30666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0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8"/>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89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C0F7B9E-0CF5-6E4F-8BC6-71A826E1DB05}"/>
              </a:ext>
            </a:extLst>
          </p:cNvPr>
          <p:cNvSpPr/>
          <p:nvPr/>
        </p:nvSpPr>
        <p:spPr>
          <a:xfrm>
            <a:off x="1280659" y="243512"/>
            <a:ext cx="7062951" cy="6370975"/>
          </a:xfrm>
          <a:prstGeom prst="rect">
            <a:avLst/>
          </a:prstGeom>
          <a:blipFill>
            <a:blip r:embed="rId3">
              <a:alphaModFix amt="16000"/>
            </a:blip>
            <a:stretch>
              <a:fillRect/>
            </a:stretch>
          </a:blipFill>
        </p:spPr>
        <p:txBody>
          <a:bodyPr wrap="square">
            <a:spAutoFit/>
          </a:bodyPr>
          <a:lstStyle/>
          <a:p>
            <a:pPr algn="just" fontAlgn="base"/>
            <a:r>
              <a:rPr lang="ru-RU" sz="2400" dirty="0">
                <a:solidFill>
                  <a:srgbClr val="002060"/>
                </a:solidFill>
                <a:latin typeface="TimesNewRomanPSMT"/>
              </a:rPr>
              <a:t>     </a:t>
            </a:r>
            <a:r>
              <a:rPr lang="ru-RU" sz="2400" dirty="0" err="1">
                <a:solidFill>
                  <a:srgbClr val="002060"/>
                </a:solidFill>
                <a:latin typeface="TimesNewRomanPSMT"/>
              </a:rPr>
              <a:t>Безпека</a:t>
            </a:r>
            <a:r>
              <a:rPr lang="ru-RU" sz="2400" dirty="0">
                <a:solidFill>
                  <a:srgbClr val="002060"/>
                </a:solidFill>
                <a:latin typeface="TimesNewRomanPSMT"/>
              </a:rPr>
              <a:t> </a:t>
            </a:r>
            <a:r>
              <a:rPr lang="ru-RU" sz="2400" dirty="0" err="1">
                <a:solidFill>
                  <a:srgbClr val="002060"/>
                </a:solidFill>
                <a:latin typeface="TimesNewRomanPSMT"/>
              </a:rPr>
              <a:t>людини</a:t>
            </a:r>
            <a:r>
              <a:rPr lang="ru-RU" sz="2400" dirty="0">
                <a:solidFill>
                  <a:srgbClr val="002060"/>
                </a:solidFill>
                <a:latin typeface="TimesNewRomanPSMT"/>
              </a:rPr>
              <a:t> в </a:t>
            </a:r>
            <a:r>
              <a:rPr lang="ru-RU" sz="2400" dirty="0" err="1">
                <a:solidFill>
                  <a:srgbClr val="002060"/>
                </a:solidFill>
                <a:latin typeface="TimesNewRomanPSMT"/>
              </a:rPr>
              <a:t>умовах</a:t>
            </a:r>
            <a:r>
              <a:rPr lang="ru-RU" sz="2400" dirty="0">
                <a:solidFill>
                  <a:srgbClr val="002060"/>
                </a:solidFill>
                <a:latin typeface="TimesNewRomanPSMT"/>
              </a:rPr>
              <a:t> </a:t>
            </a:r>
            <a:r>
              <a:rPr lang="ru-RU" sz="2400" dirty="0" err="1">
                <a:solidFill>
                  <a:srgbClr val="002060"/>
                </a:solidFill>
                <a:latin typeface="TimesNewRomanPSMT"/>
              </a:rPr>
              <a:t>радіоактивного</a:t>
            </a:r>
            <a:r>
              <a:rPr lang="ru-RU" sz="2400" dirty="0">
                <a:solidFill>
                  <a:srgbClr val="002060"/>
                </a:solidFill>
                <a:latin typeface="TimesNewRomanPSMT"/>
              </a:rPr>
              <a:t> </a:t>
            </a:r>
            <a:r>
              <a:rPr lang="ru-RU" sz="2400" dirty="0" err="1">
                <a:solidFill>
                  <a:srgbClr val="002060"/>
                </a:solidFill>
                <a:latin typeface="TimesNewRomanPSMT"/>
              </a:rPr>
              <a:t>забруднення</a:t>
            </a:r>
            <a:r>
              <a:rPr lang="ru-RU" sz="2400" dirty="0">
                <a:solidFill>
                  <a:srgbClr val="002060"/>
                </a:solidFill>
                <a:latin typeface="TimesNewRomanPSMT"/>
              </a:rPr>
              <a:t> </a:t>
            </a:r>
            <a:r>
              <a:rPr lang="ru-RU" sz="2400" dirty="0" err="1">
                <a:solidFill>
                  <a:srgbClr val="002060"/>
                </a:solidFill>
                <a:latin typeface="TimesNewRomanPSMT"/>
              </a:rPr>
              <a:t>місцевості</a:t>
            </a:r>
            <a:r>
              <a:rPr lang="ru-RU" sz="2400" dirty="0">
                <a:solidFill>
                  <a:srgbClr val="002060"/>
                </a:solidFill>
                <a:latin typeface="TimesNewRomanPSMT"/>
              </a:rPr>
              <a:t> </a:t>
            </a:r>
            <a:r>
              <a:rPr lang="ru-RU" sz="2400" dirty="0" err="1">
                <a:solidFill>
                  <a:srgbClr val="002060"/>
                </a:solidFill>
                <a:latin typeface="TimesNewRomanPSMT"/>
              </a:rPr>
              <a:t>досягається</a:t>
            </a:r>
            <a:r>
              <a:rPr lang="ru-RU" sz="2400" dirty="0">
                <a:solidFill>
                  <a:srgbClr val="002060"/>
                </a:solidFill>
                <a:latin typeface="TimesNewRomanPSMT"/>
              </a:rPr>
              <a:t> </a:t>
            </a:r>
            <a:r>
              <a:rPr lang="ru-RU" sz="2400" dirty="0" err="1">
                <a:solidFill>
                  <a:srgbClr val="002060"/>
                </a:solidFill>
                <a:latin typeface="TimesNewRomanPSMT"/>
              </a:rPr>
              <a:t>захистом</a:t>
            </a:r>
            <a:r>
              <a:rPr lang="ru-RU" sz="2400" dirty="0">
                <a:solidFill>
                  <a:srgbClr val="002060"/>
                </a:solidFill>
                <a:latin typeface="TimesNewRomanPSMT"/>
              </a:rPr>
              <a:t> </a:t>
            </a:r>
            <a:r>
              <a:rPr lang="ru-RU" sz="2400" dirty="0" err="1">
                <a:solidFill>
                  <a:srgbClr val="002060"/>
                </a:solidFill>
                <a:latin typeface="TimesNewRomanPSMT"/>
              </a:rPr>
              <a:t>від</a:t>
            </a:r>
            <a:r>
              <a:rPr lang="ru-RU" sz="2400" dirty="0">
                <a:solidFill>
                  <a:srgbClr val="002060"/>
                </a:solidFill>
                <a:latin typeface="TimesNewRomanPSMT"/>
              </a:rPr>
              <a:t> </a:t>
            </a:r>
            <a:r>
              <a:rPr lang="ru-RU" sz="2400" dirty="0" err="1">
                <a:solidFill>
                  <a:srgbClr val="002060"/>
                </a:solidFill>
                <a:latin typeface="TimesNewRomanPSMT"/>
              </a:rPr>
              <a:t>зовнішніх</a:t>
            </a:r>
            <a:r>
              <a:rPr lang="ru-RU" sz="2400" dirty="0">
                <a:solidFill>
                  <a:srgbClr val="002060"/>
                </a:solidFill>
                <a:latin typeface="TimesNewRomanPSMT"/>
              </a:rPr>
              <a:t> </a:t>
            </a:r>
            <a:r>
              <a:rPr lang="ru-RU" sz="2400" dirty="0" err="1">
                <a:solidFill>
                  <a:srgbClr val="002060"/>
                </a:solidFill>
                <a:latin typeface="TimesNewRomanPSMT"/>
              </a:rPr>
              <a:t>випромінювань</a:t>
            </a:r>
            <a:r>
              <a:rPr lang="ru-RU" sz="2400" dirty="0">
                <a:solidFill>
                  <a:srgbClr val="002060"/>
                </a:solidFill>
                <a:latin typeface="TimesNewRomanPSMT"/>
              </a:rPr>
              <a:t>, </a:t>
            </a:r>
            <a:r>
              <a:rPr lang="ru-RU" sz="2400" dirty="0" err="1">
                <a:solidFill>
                  <a:srgbClr val="002060"/>
                </a:solidFill>
                <a:latin typeface="TimesNewRomanPSMT"/>
              </a:rPr>
              <a:t>від</a:t>
            </a:r>
            <a:r>
              <a:rPr lang="ru-RU" sz="2400" dirty="0">
                <a:solidFill>
                  <a:srgbClr val="002060"/>
                </a:solidFill>
                <a:latin typeface="TimesNewRomanPSMT"/>
              </a:rPr>
              <a:t> </a:t>
            </a:r>
            <a:r>
              <a:rPr lang="ru-RU" sz="2400" dirty="0" err="1">
                <a:solidFill>
                  <a:srgbClr val="002060"/>
                </a:solidFill>
                <a:latin typeface="TimesNewRomanPSMT"/>
              </a:rPr>
              <a:t>зараження</a:t>
            </a:r>
            <a:r>
              <a:rPr lang="ru-RU" sz="2400" dirty="0">
                <a:solidFill>
                  <a:srgbClr val="002060"/>
                </a:solidFill>
                <a:latin typeface="TimesNewRomanPSMT"/>
              </a:rPr>
              <a:t> </a:t>
            </a:r>
            <a:r>
              <a:rPr lang="ru-RU" sz="2400" dirty="0" err="1">
                <a:solidFill>
                  <a:srgbClr val="002060"/>
                </a:solidFill>
                <a:latin typeface="TimesNewRomanPSMT"/>
              </a:rPr>
              <a:t>радіоактивними</a:t>
            </a:r>
            <a:r>
              <a:rPr lang="ru-RU" sz="2400" dirty="0">
                <a:solidFill>
                  <a:srgbClr val="002060"/>
                </a:solidFill>
                <a:latin typeface="TimesNewRomanPSMT"/>
              </a:rPr>
              <a:t> </a:t>
            </a:r>
            <a:r>
              <a:rPr lang="ru-RU" sz="2400" dirty="0" err="1">
                <a:solidFill>
                  <a:srgbClr val="002060"/>
                </a:solidFill>
                <a:latin typeface="TimesNewRomanPSMT"/>
              </a:rPr>
              <a:t>опадами</a:t>
            </a:r>
            <a:r>
              <a:rPr lang="ru-RU" sz="2400" dirty="0">
                <a:solidFill>
                  <a:srgbClr val="002060"/>
                </a:solidFill>
                <a:latin typeface="TimesNewRomanPSMT"/>
              </a:rPr>
              <a:t>, а </a:t>
            </a:r>
            <a:r>
              <a:rPr lang="ru-RU" sz="2400" dirty="0" err="1">
                <a:solidFill>
                  <a:srgbClr val="002060"/>
                </a:solidFill>
                <a:latin typeface="TimesNewRomanPSMT"/>
              </a:rPr>
              <a:t>також</a:t>
            </a:r>
            <a:r>
              <a:rPr lang="ru-RU" sz="2400" dirty="0">
                <a:solidFill>
                  <a:srgbClr val="002060"/>
                </a:solidFill>
                <a:latin typeface="TimesNewRomanPSMT"/>
              </a:rPr>
              <a:t> </a:t>
            </a:r>
            <a:r>
              <a:rPr lang="ru-RU" sz="2400" dirty="0" err="1">
                <a:solidFill>
                  <a:srgbClr val="002060"/>
                </a:solidFill>
                <a:latin typeface="TimesNewRomanPSMT"/>
              </a:rPr>
              <a:t>постійним</a:t>
            </a:r>
            <a:r>
              <a:rPr lang="ru-RU" sz="2400" dirty="0">
                <a:solidFill>
                  <a:srgbClr val="002060"/>
                </a:solidFill>
                <a:latin typeface="TimesNewRomanPSMT"/>
              </a:rPr>
              <a:t> </a:t>
            </a:r>
            <a:r>
              <a:rPr lang="ru-RU" sz="2400" dirty="0" err="1">
                <a:solidFill>
                  <a:srgbClr val="002060"/>
                </a:solidFill>
                <a:latin typeface="TimesNewRomanPSMT"/>
              </a:rPr>
              <a:t>виведенням</a:t>
            </a:r>
            <a:r>
              <a:rPr lang="ru-RU" sz="2400" dirty="0">
                <a:solidFill>
                  <a:srgbClr val="002060"/>
                </a:solidFill>
                <a:latin typeface="TimesNewRomanPSMT"/>
              </a:rPr>
              <a:t> радіоактивних </a:t>
            </a:r>
            <a:r>
              <a:rPr lang="ru-RU" sz="2400" dirty="0" err="1">
                <a:solidFill>
                  <a:srgbClr val="002060"/>
                </a:solidFill>
                <a:latin typeface="TimesNewRomanPSMT"/>
              </a:rPr>
              <a:t>речовин</a:t>
            </a:r>
            <a:r>
              <a:rPr lang="ru-RU" sz="2400" dirty="0">
                <a:solidFill>
                  <a:srgbClr val="002060"/>
                </a:solidFill>
                <a:latin typeface="TimesNewRomanPSMT"/>
              </a:rPr>
              <a:t> з </a:t>
            </a:r>
            <a:r>
              <a:rPr lang="ru-RU" sz="2400" dirty="0" err="1">
                <a:solidFill>
                  <a:srgbClr val="002060"/>
                </a:solidFill>
                <a:latin typeface="TimesNewRomanPSMT"/>
              </a:rPr>
              <a:t>організму</a:t>
            </a:r>
            <a:r>
              <a:rPr lang="ru-RU" sz="2400" dirty="0">
                <a:solidFill>
                  <a:srgbClr val="002060"/>
                </a:solidFill>
                <a:latin typeface="TimesNewRomanPSMT"/>
              </a:rPr>
              <a:t>.</a:t>
            </a:r>
            <a:r>
              <a:rPr lang="ru-RU" sz="2400" b="1" dirty="0">
                <a:solidFill>
                  <a:srgbClr val="002060"/>
                </a:solidFill>
                <a:latin typeface="Times New Roman" panose="02020603050405020304" pitchFamily="18" charset="0"/>
                <a:cs typeface="Times New Roman" panose="02020603050405020304" pitchFamily="18" charset="0"/>
              </a:rPr>
              <a:t>  </a:t>
            </a:r>
          </a:p>
          <a:p>
            <a:pPr algn="just" fontAlgn="base"/>
            <a:r>
              <a:rPr lang="ru-RU" sz="2400" b="1" dirty="0">
                <a:solidFill>
                  <a:srgbClr val="002060"/>
                </a:solidFill>
                <a:latin typeface="Times New Roman" panose="02020603050405020304" pitchFamily="18" charset="0"/>
                <a:cs typeface="Times New Roman" panose="02020603050405020304" pitchFamily="18" charset="0"/>
              </a:rPr>
              <a:t>      Як </a:t>
            </a:r>
            <a:r>
              <a:rPr lang="ru-RU" sz="2400" b="1" dirty="0" err="1">
                <a:solidFill>
                  <a:srgbClr val="002060"/>
                </a:solidFill>
                <a:latin typeface="Times New Roman" panose="02020603050405020304" pitchFamily="18" charset="0"/>
                <a:cs typeface="Times New Roman" panose="02020603050405020304" pitchFamily="18" charset="0"/>
              </a:rPr>
              <a:t>вивести</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радіацію</a:t>
            </a:r>
            <a:r>
              <a:rPr lang="ru-RU" sz="2400" b="1" dirty="0">
                <a:solidFill>
                  <a:srgbClr val="002060"/>
                </a:solidFill>
                <a:latin typeface="Times New Roman" panose="02020603050405020304" pitchFamily="18" charset="0"/>
                <a:cs typeface="Times New Roman" panose="02020603050405020304" pitchFamily="18" charset="0"/>
              </a:rPr>
              <a:t> з </a:t>
            </a:r>
            <a:r>
              <a:rPr lang="ru-RU" sz="2400" b="1" dirty="0" err="1">
                <a:solidFill>
                  <a:srgbClr val="002060"/>
                </a:solidFill>
                <a:latin typeface="Times New Roman" panose="02020603050405020304" pitchFamily="18" charset="0"/>
                <a:cs typeface="Times New Roman" panose="02020603050405020304" pitchFamily="18" charset="0"/>
              </a:rPr>
              <a:t>організму</a:t>
            </a:r>
            <a:r>
              <a:rPr lang="ru-RU" sz="2400" b="1" dirty="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a:p>
            <a:pPr algn="just" fontAlgn="base"/>
            <a:r>
              <a:rPr lang="ru-RU" sz="2400" dirty="0" err="1">
                <a:solidFill>
                  <a:srgbClr val="002060"/>
                </a:solidFill>
                <a:latin typeface="Times New Roman" panose="02020603050405020304" pitchFamily="18" charset="0"/>
                <a:cs typeface="Times New Roman" panose="02020603050405020304" pitchFamily="18" charset="0"/>
              </a:rPr>
              <a:t>Це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питання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хвилює</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багатьох</a:t>
            </a:r>
            <a:r>
              <a:rPr lang="ru-RU" sz="2400" dirty="0">
                <a:solidFill>
                  <a:srgbClr val="002060"/>
                </a:solidFill>
                <a:latin typeface="Times New Roman" panose="02020603050405020304" pitchFamily="18" charset="0"/>
                <a:cs typeface="Times New Roman" panose="02020603050405020304" pitchFamily="18" charset="0"/>
              </a:rPr>
              <a:t>, але особливо </a:t>
            </a:r>
            <a:r>
              <a:rPr lang="ru-RU" sz="2400" dirty="0" err="1">
                <a:solidFill>
                  <a:srgbClr val="002060"/>
                </a:solidFill>
                <a:latin typeface="Times New Roman" panose="02020603050405020304" pitchFamily="18" charset="0"/>
                <a:cs typeface="Times New Roman" panose="02020603050405020304" pitchFamily="18" charset="0"/>
              </a:rPr>
              <a:t>ефективних</a:t>
            </a:r>
            <a:r>
              <a:rPr lang="ru-RU" sz="2400" dirty="0">
                <a:solidFill>
                  <a:srgbClr val="002060"/>
                </a:solidFill>
                <a:latin typeface="Times New Roman" panose="02020603050405020304" pitchFamily="18" charset="0"/>
                <a:cs typeface="Times New Roman" panose="02020603050405020304" pitchFamily="18" charset="0"/>
              </a:rPr>
              <a:t> і </a:t>
            </a:r>
            <a:r>
              <a:rPr lang="ru-RU" sz="2400" dirty="0" err="1">
                <a:solidFill>
                  <a:srgbClr val="002060"/>
                </a:solidFill>
                <a:latin typeface="Times New Roman" panose="02020603050405020304" pitchFamily="18" charset="0"/>
                <a:cs typeface="Times New Roman" panose="02020603050405020304" pitchFamily="18" charset="0"/>
              </a:rPr>
              <a:t>швидких</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способів</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виведення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радіонуклідів</a:t>
            </a:r>
            <a:r>
              <a:rPr lang="ru-RU" sz="2400" dirty="0">
                <a:solidFill>
                  <a:srgbClr val="002060"/>
                </a:solidFill>
                <a:latin typeface="Times New Roman" panose="02020603050405020304" pitchFamily="18" charset="0"/>
                <a:cs typeface="Times New Roman" panose="02020603050405020304" pitchFamily="18" charset="0"/>
              </a:rPr>
              <a:t> з </a:t>
            </a:r>
            <a:r>
              <a:rPr lang="ru-RU" sz="2400" dirty="0" err="1">
                <a:solidFill>
                  <a:srgbClr val="002060"/>
                </a:solidFill>
                <a:latin typeface="Times New Roman" panose="02020603050405020304" pitchFamily="18" charset="0"/>
                <a:cs typeface="Times New Roman" panose="02020603050405020304" pitchFamily="18" charset="0"/>
              </a:rPr>
              <a:t>організму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людини</a:t>
            </a:r>
            <a:r>
              <a:rPr lang="ru-RU" sz="2400" dirty="0">
                <a:solidFill>
                  <a:srgbClr val="002060"/>
                </a:solidFill>
                <a:latin typeface="Times New Roman" panose="02020603050405020304" pitchFamily="18" charset="0"/>
                <a:cs typeface="Times New Roman" panose="02020603050405020304" pitchFamily="18" charset="0"/>
              </a:rPr>
              <a:t> при великих дозах радіації не </a:t>
            </a:r>
            <a:r>
              <a:rPr lang="ru-RU" sz="2400" dirty="0" err="1">
                <a:solidFill>
                  <a:srgbClr val="002060"/>
                </a:solidFill>
                <a:latin typeface="Times New Roman" panose="02020603050405020304" pitchFamily="18" charset="0"/>
                <a:cs typeface="Times New Roman" panose="02020603050405020304" pitchFamily="18" charset="0"/>
              </a:rPr>
              <a:t>існує</a:t>
            </a:r>
            <a:r>
              <a:rPr lang="ru-RU" sz="2400" dirty="0">
                <a:solidFill>
                  <a:srgbClr val="002060"/>
                </a:solidFill>
                <a:latin typeface="Times New Roman" panose="02020603050405020304" pitchFamily="18" charset="0"/>
                <a:cs typeface="Times New Roman" panose="02020603050405020304" pitchFamily="18" charset="0"/>
              </a:rPr>
              <a:t>. </a:t>
            </a:r>
          </a:p>
          <a:p>
            <a:pPr algn="just" fontAlgn="base"/>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Деякі</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продукти</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харчування</a:t>
            </a:r>
            <a:r>
              <a:rPr lang="ru-RU" sz="2400" b="1" dirty="0">
                <a:solidFill>
                  <a:srgbClr val="002060"/>
                </a:solidFill>
                <a:latin typeface="Times New Roman" panose="02020603050405020304" pitchFamily="18" charset="0"/>
                <a:cs typeface="Times New Roman" panose="02020603050405020304" pitchFamily="18" charset="0"/>
              </a:rPr>
              <a:t> та </a:t>
            </a:r>
            <a:r>
              <a:rPr lang="ru-RU" sz="2400" b="1" dirty="0" err="1">
                <a:solidFill>
                  <a:srgbClr val="002060"/>
                </a:solidFill>
                <a:latin typeface="Times New Roman" panose="02020603050405020304" pitchFamily="18" charset="0"/>
                <a:cs typeface="Times New Roman" panose="02020603050405020304" pitchFamily="18" charset="0"/>
              </a:rPr>
              <a:t>вітаміни</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допомагають</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очистити</a:t>
            </a:r>
            <a:r>
              <a:rPr lang="ru-RU" sz="2400" b="1" dirty="0">
                <a:solidFill>
                  <a:srgbClr val="002060"/>
                </a:solidFill>
                <a:latin typeface="Times New Roman" panose="02020603050405020304" pitchFamily="18" charset="0"/>
                <a:cs typeface="Times New Roman" panose="02020603050405020304" pitchFamily="18" charset="0"/>
              </a:rPr>
              <a:t> організм </a:t>
            </a:r>
            <a:r>
              <a:rPr lang="ru-RU" sz="2400" b="1" dirty="0" err="1">
                <a:solidFill>
                  <a:srgbClr val="002060"/>
                </a:solidFill>
                <a:latin typeface="Times New Roman" panose="02020603050405020304" pitchFamily="18" charset="0"/>
                <a:cs typeface="Times New Roman" panose="02020603050405020304" pitchFamily="18" charset="0"/>
              </a:rPr>
              <a:t>від</a:t>
            </a:r>
            <a:r>
              <a:rPr lang="ru-RU" sz="2400" b="1" dirty="0">
                <a:solidFill>
                  <a:srgbClr val="002060"/>
                </a:solidFill>
                <a:latin typeface="Times New Roman" panose="02020603050405020304" pitchFamily="18" charset="0"/>
                <a:cs typeface="Times New Roman" panose="02020603050405020304" pitchFamily="18" charset="0"/>
              </a:rPr>
              <a:t> радіації</a:t>
            </a:r>
            <a:r>
              <a:rPr lang="ru-RU" sz="2400" dirty="0">
                <a:solidFill>
                  <a:srgbClr val="002060"/>
                </a:solidFill>
                <a:latin typeface="Times New Roman" panose="02020603050405020304" pitchFamily="18" charset="0"/>
                <a:cs typeface="Times New Roman" panose="02020603050405020304" pitchFamily="18" charset="0"/>
              </a:rPr>
              <a:t>. Але </a:t>
            </a:r>
            <a:r>
              <a:rPr lang="ru-RU" sz="2400" dirty="0" err="1">
                <a:solidFill>
                  <a:srgbClr val="002060"/>
                </a:solidFill>
                <a:latin typeface="Times New Roman" panose="02020603050405020304" pitchFamily="18" charset="0"/>
                <a:cs typeface="Times New Roman" panose="02020603050405020304" pitchFamily="18" charset="0"/>
              </a:rPr>
              <a:t>якщо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опромінення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серйозне</a:t>
            </a:r>
            <a:r>
              <a:rPr lang="ru-RU" sz="2400" dirty="0">
                <a:solidFill>
                  <a:srgbClr val="002060"/>
                </a:solidFill>
                <a:latin typeface="Times New Roman" panose="02020603050405020304" pitchFamily="18" charset="0"/>
                <a:cs typeface="Times New Roman" panose="02020603050405020304" pitchFamily="18" charset="0"/>
              </a:rPr>
              <a:t>, то </a:t>
            </a:r>
            <a:r>
              <a:rPr lang="ru-RU" sz="2400" dirty="0" err="1">
                <a:solidFill>
                  <a:srgbClr val="002060"/>
                </a:solidFill>
                <a:latin typeface="Times New Roman" panose="02020603050405020304" pitchFamily="18" charset="0"/>
                <a:cs typeface="Times New Roman" panose="02020603050405020304" pitchFamily="18" charset="0"/>
              </a:rPr>
              <a:t>залишається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тільки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сподіватися</a:t>
            </a:r>
            <a:r>
              <a:rPr lang="ru-RU" sz="2400" dirty="0">
                <a:solidFill>
                  <a:srgbClr val="002060"/>
                </a:solidFill>
                <a:latin typeface="Times New Roman" panose="02020603050405020304" pitchFamily="18" charset="0"/>
                <a:cs typeface="Times New Roman" panose="02020603050405020304" pitchFamily="18" charset="0"/>
              </a:rPr>
              <a:t> на диво. Тому </a:t>
            </a:r>
            <a:r>
              <a:rPr lang="ru-RU" sz="2400" dirty="0" err="1">
                <a:solidFill>
                  <a:srgbClr val="002060"/>
                </a:solidFill>
                <a:latin typeface="Times New Roman" panose="02020603050405020304" pitchFamily="18" charset="0"/>
                <a:cs typeface="Times New Roman" panose="02020603050405020304" pitchFamily="18" charset="0"/>
              </a:rPr>
              <a:t>краще</a:t>
            </a:r>
            <a:r>
              <a:rPr lang="ru-RU" sz="2400" dirty="0">
                <a:solidFill>
                  <a:srgbClr val="002060"/>
                </a:solidFill>
                <a:latin typeface="Times New Roman" panose="02020603050405020304" pitchFamily="18" charset="0"/>
                <a:cs typeface="Times New Roman" panose="02020603050405020304" pitchFamily="18" charset="0"/>
              </a:rPr>
              <a:t> не </a:t>
            </a:r>
            <a:r>
              <a:rPr lang="ru-RU" sz="2400" dirty="0" err="1">
                <a:solidFill>
                  <a:srgbClr val="002060"/>
                </a:solidFill>
                <a:latin typeface="Times New Roman" panose="02020603050405020304" pitchFamily="18" charset="0"/>
                <a:cs typeface="Times New Roman" panose="02020603050405020304" pitchFamily="18" charset="0"/>
              </a:rPr>
              <a:t>ризикувати</a:t>
            </a:r>
            <a:r>
              <a:rPr lang="ru-RU" sz="2400" dirty="0">
                <a:solidFill>
                  <a:srgbClr val="002060"/>
                </a:solidFill>
                <a:latin typeface="Times New Roman" panose="02020603050405020304" pitchFamily="18" charset="0"/>
                <a:cs typeface="Times New Roman" panose="02020603050405020304" pitchFamily="18" charset="0"/>
              </a:rPr>
              <a:t>. І </a:t>
            </a:r>
            <a:r>
              <a:rPr lang="ru-RU" sz="2400" dirty="0" err="1">
                <a:solidFill>
                  <a:srgbClr val="002060"/>
                </a:solidFill>
                <a:latin typeface="Times New Roman" panose="02020603050405020304" pitchFamily="18" charset="0"/>
                <a:cs typeface="Times New Roman" panose="02020603050405020304" pitchFamily="18" charset="0"/>
              </a:rPr>
              <a:t>якщо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існує</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навіть</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найменша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небезпека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піддатися</a:t>
            </a:r>
            <a:r>
              <a:rPr lang="ru-RU" sz="2400" dirty="0">
                <a:solidFill>
                  <a:srgbClr val="002060"/>
                </a:solidFill>
                <a:latin typeface="Times New Roman" panose="02020603050405020304" pitchFamily="18" charset="0"/>
                <a:cs typeface="Times New Roman" panose="02020603050405020304" pitchFamily="18" charset="0"/>
              </a:rPr>
              <a:t> радіації, </a:t>
            </a:r>
            <a:r>
              <a:rPr lang="ru-RU" sz="2400" dirty="0" err="1">
                <a:solidFill>
                  <a:srgbClr val="002060"/>
                </a:solidFill>
                <a:latin typeface="Times New Roman" panose="02020603050405020304" pitchFamily="18" charset="0"/>
                <a:cs typeface="Times New Roman" panose="02020603050405020304" pitchFamily="18" charset="0"/>
              </a:rPr>
              <a:t>необхідно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терміново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їхати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чи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летіти</a:t>
            </a:r>
            <a:r>
              <a:rPr lang="ru-RU" sz="2400" dirty="0">
                <a:solidFill>
                  <a:srgbClr val="002060"/>
                </a:solidFill>
                <a:latin typeface="Times New Roman" panose="02020603050405020304" pitchFamily="18" charset="0"/>
                <a:cs typeface="Times New Roman" panose="02020603050405020304" pitchFamily="18" charset="0"/>
              </a:rPr>
              <a:t> з </a:t>
            </a:r>
            <a:r>
              <a:rPr lang="ru-RU" sz="2400" dirty="0" err="1">
                <a:solidFill>
                  <a:srgbClr val="002060"/>
                </a:solidFill>
                <a:latin typeface="Times New Roman" panose="02020603050405020304" pitchFamily="18" charset="0"/>
                <a:cs typeface="Times New Roman" panose="02020603050405020304" pitchFamily="18" charset="0"/>
              </a:rPr>
              <a:t>небезпечного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місця</a:t>
            </a:r>
            <a:r>
              <a:rPr lang="ru-RU" sz="2400" dirty="0">
                <a:solidFill>
                  <a:srgbClr val="002060"/>
                </a:solidFill>
                <a:latin typeface="Times New Roman" panose="02020603050405020304" pitchFamily="18" charset="0"/>
                <a:cs typeface="Times New Roman" panose="02020603050405020304" pitchFamily="18" charset="0"/>
              </a:rPr>
              <a:t> і </a:t>
            </a:r>
            <a:r>
              <a:rPr lang="ru-RU" sz="2400" dirty="0" err="1">
                <a:solidFill>
                  <a:srgbClr val="002060"/>
                </a:solidFill>
                <a:latin typeface="Times New Roman" panose="02020603050405020304" pitchFamily="18" charset="0"/>
                <a:cs typeface="Times New Roman" panose="02020603050405020304" pitchFamily="18" charset="0"/>
              </a:rPr>
              <a:t>викликати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фахівців</a:t>
            </a:r>
            <a:r>
              <a:rPr lang="ru-RU" sz="2400" dirty="0">
                <a:solidFill>
                  <a:srgbClr val="002060"/>
                </a:solidFill>
                <a:latin typeface="Times New Roman" panose="02020603050405020304" pitchFamily="18" charset="0"/>
                <a:cs typeface="Times New Roman" panose="02020603050405020304" pitchFamily="18" charset="0"/>
              </a:rPr>
              <a:t>.</a:t>
            </a:r>
            <a:endParaRPr lang="ru-RU" sz="2400" b="0" i="0" u="none" strike="noStrike"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00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1A47ECF-0E72-6E4E-AE28-79E9101F9E67}"/>
              </a:ext>
            </a:extLst>
          </p:cNvPr>
          <p:cNvSpPr/>
          <p:nvPr/>
        </p:nvSpPr>
        <p:spPr>
          <a:xfrm>
            <a:off x="1057537" y="4025927"/>
            <a:ext cx="7493876" cy="2677656"/>
          </a:xfrm>
          <a:prstGeom prst="rect">
            <a:avLst/>
          </a:prstGeom>
          <a:blipFill>
            <a:blip r:embed="rId3">
              <a:alphaModFix amt="16000"/>
            </a:blip>
            <a:stretch>
              <a:fillRect/>
            </a:stretch>
          </a:blipFill>
        </p:spPr>
        <p:txBody>
          <a:bodyPr wrap="square">
            <a:spAutoFit/>
          </a:bodyPr>
          <a:lstStyle/>
          <a:p>
            <a:pPr algn="just"/>
            <a:r>
              <a:rPr lang="uk-UA" altLang="ru-UA" sz="2000" dirty="0">
                <a:solidFill>
                  <a:srgbClr val="002060"/>
                </a:solidFill>
                <a:latin typeface="Times New Roman" panose="02020603050405020304" pitchFamily="18" charset="0"/>
                <a:cs typeface="Times New Roman" panose="02020603050405020304" pitchFamily="18" charset="0"/>
              </a:rPr>
              <a:t>    </a:t>
            </a:r>
            <a:r>
              <a:rPr lang="uk-UA" altLang="ru-UA" sz="2400" b="1" dirty="0">
                <a:solidFill>
                  <a:srgbClr val="002060"/>
                </a:solidFill>
                <a:latin typeface="Times New Roman" panose="02020603050405020304" pitchFamily="18" charset="0"/>
                <a:cs typeface="Times New Roman" panose="02020603050405020304" pitchFamily="18" charset="0"/>
              </a:rPr>
              <a:t>Оскільки позбавитися від радіаційного фону неможливо, то велику увагу необхідно приділяти питанням адаптації населення до умов проживання на території, що зазнала радіаційного забруднення.</a:t>
            </a:r>
            <a:endParaRPr lang="ru-RU" altLang="ru-UA" sz="2400" b="1" dirty="0">
              <a:solidFill>
                <a:srgbClr val="002060"/>
              </a:solidFill>
              <a:latin typeface="Times New Roman" panose="02020603050405020304" pitchFamily="18" charset="0"/>
              <a:cs typeface="Times New Roman" panose="02020603050405020304" pitchFamily="18" charset="0"/>
            </a:endParaRPr>
          </a:p>
          <a:p>
            <a:pPr algn="just"/>
            <a:r>
              <a:rPr lang="uk-UA" altLang="ru-UA" sz="2400" b="1" dirty="0">
                <a:solidFill>
                  <a:srgbClr val="002060"/>
                </a:solidFill>
                <a:latin typeface="Times New Roman" panose="02020603050405020304" pitchFamily="18" charset="0"/>
                <a:cs typeface="Times New Roman" panose="02020603050405020304" pitchFamily="18" charset="0"/>
              </a:rPr>
              <a:t>    Вивчаючи вплив різних факторів навколишнього середовища на організм людини, можна сформувати мотивацію на здоровий спосіб життя.</a:t>
            </a:r>
            <a:endParaRPr lang="ru-RU" altLang="ru-UA"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000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stretch>
            <a:fillRect/>
          </a:stretch>
        </a:blip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06021BB5-55C2-A945-93FB-D925F9EF73A7}"/>
              </a:ext>
            </a:extLst>
          </p:cNvPr>
          <p:cNvSpPr/>
          <p:nvPr/>
        </p:nvSpPr>
        <p:spPr>
          <a:xfrm>
            <a:off x="2223482" y="73118"/>
            <a:ext cx="4988866"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none">
            <a:spAutoFit/>
          </a:bodyPr>
          <a:lstStyle/>
          <a:p>
            <a:pPr lvl="0" defTabSz="914400"/>
            <a:r>
              <a:rPr lang="ru-RU" sz="3600" b="1" kern="0" dirty="0">
                <a:solidFill>
                  <a:srgbClr val="002060"/>
                </a:solidFill>
                <a:latin typeface="Times New Roman" panose="02020603050405020304" pitchFamily="18" charset="0"/>
                <a:cs typeface="Times New Roman" panose="02020603050405020304" pitchFamily="18" charset="0"/>
              </a:rPr>
              <a:t>Найбільші </a:t>
            </a:r>
            <a:r>
              <a:rPr lang="ru-RU" sz="3600" b="1" kern="0" dirty="0" err="1">
                <a:solidFill>
                  <a:srgbClr val="002060"/>
                </a:solidFill>
                <a:latin typeface="Times New Roman" panose="02020603050405020304" pitchFamily="18" charset="0"/>
                <a:cs typeface="Times New Roman" panose="02020603050405020304" pitchFamily="18" charset="0"/>
              </a:rPr>
              <a:t>катастрофи</a:t>
            </a:r>
            <a:endParaRPr lang="ru-RU" sz="3600" b="1" kern="0" dirty="0">
              <a:solidFill>
                <a:srgbClr val="002060"/>
              </a:solidFill>
              <a:latin typeface="Times New Roman" panose="02020603050405020304" pitchFamily="18" charset="0"/>
              <a:cs typeface="Times New Roman" panose="02020603050405020304" pitchFamily="18" charset="0"/>
            </a:endParaRPr>
          </a:p>
        </p:txBody>
      </p:sp>
      <p:pic>
        <p:nvPicPr>
          <p:cNvPr id="17410" name="Picture 2" descr="Авария на Фукусиме-1: факты о жуткой катастрофе в Японии - 24 Канал">
            <a:extLst>
              <a:ext uri="{FF2B5EF4-FFF2-40B4-BE49-F238E27FC236}">
                <a16:creationId xmlns:a16="http://schemas.microsoft.com/office/drawing/2014/main" id="{9A6D9BB1-6F92-C04A-A5DD-9253C96A4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2" y="13480"/>
            <a:ext cx="1680570" cy="111624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Найстрашніша техногенна катастрофа — аварія на Чорнобильській АЕС -  Глобальні проблеми людства">
            <a:extLst>
              <a:ext uri="{FF2B5EF4-FFF2-40B4-BE49-F238E27FC236}">
                <a16:creationId xmlns:a16="http://schemas.microsoft.com/office/drawing/2014/main" id="{E63D86DA-9F59-554C-BCF7-5DD184D38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547" y="73118"/>
            <a:ext cx="1590673" cy="99697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FB969C35-50DC-F943-AD9F-2B04146C2787}"/>
              </a:ext>
            </a:extLst>
          </p:cNvPr>
          <p:cNvPicPr>
            <a:picLocks noChangeAspect="1"/>
          </p:cNvPicPr>
          <p:nvPr/>
        </p:nvPicPr>
        <p:blipFill>
          <a:blip r:embed="rId5"/>
          <a:stretch>
            <a:fillRect/>
          </a:stretch>
        </p:blipFill>
        <p:spPr>
          <a:xfrm>
            <a:off x="415158" y="1213096"/>
            <a:ext cx="8313683" cy="5867379"/>
          </a:xfrm>
          <a:prstGeom prst="rect">
            <a:avLst/>
          </a:prstGeom>
        </p:spPr>
      </p:pic>
    </p:spTree>
    <p:extLst>
      <p:ext uri="{BB962C8B-B14F-4D97-AF65-F5344CB8AC3E}">
        <p14:creationId xmlns:p14="http://schemas.microsoft.com/office/powerpoint/2010/main" val="31961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ppt_x"/>
                                          </p:val>
                                        </p:tav>
                                        <p:tav tm="100000">
                                          <p:val>
                                            <p:strVal val="#ppt_x"/>
                                          </p:val>
                                        </p:tav>
                                      </p:tavLst>
                                    </p:anim>
                                    <p:anim calcmode="lin" valueType="num">
                                      <p:cBhvr additive="base">
                                        <p:cTn id="14"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ppt_x"/>
                                          </p:val>
                                        </p:tav>
                                        <p:tav tm="100000">
                                          <p:val>
                                            <p:strVal val="#ppt_x"/>
                                          </p:val>
                                        </p:tav>
                                      </p:tavLst>
                                    </p:anim>
                                    <p:anim calcmode="lin" valueType="num">
                                      <p:cBhvr additive="base">
                                        <p:cTn id="20"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B550573-5C65-5B42-BAF8-267EF1BE0B2A}"/>
              </a:ext>
            </a:extLst>
          </p:cNvPr>
          <p:cNvSpPr/>
          <p:nvPr/>
        </p:nvSpPr>
        <p:spPr>
          <a:xfrm>
            <a:off x="155455" y="1032187"/>
            <a:ext cx="8873835" cy="1323439"/>
          </a:xfrm>
          <a:prstGeom prst="rect">
            <a:avLst/>
          </a:prstGeom>
          <a:blipFill dpi="0" rotWithShape="1">
            <a:blip r:embed="rId3">
              <a:alphaModFix amt="21000"/>
            </a:blip>
            <a:srcRect/>
            <a:stretch>
              <a:fillRect/>
            </a:stretch>
          </a:blipFill>
        </p:spPr>
        <p:txBody>
          <a:bodyPr wrap="square">
            <a:spAutoFit/>
          </a:bodyPr>
          <a:lstStyle/>
          <a:p>
            <a:pPr algn="just"/>
            <a:r>
              <a:rPr lang="ru-RU" dirty="0">
                <a:solidFill>
                  <a:srgbClr val="002D87"/>
                </a:solidFill>
                <a:latin typeface="Times New Roman" panose="02020603050405020304" pitchFamily="18" charset="0"/>
              </a:rPr>
              <a:t>    </a:t>
            </a:r>
            <a:r>
              <a:rPr lang="ru-RU" sz="2000" b="1" dirty="0">
                <a:solidFill>
                  <a:srgbClr val="002060"/>
                </a:solidFill>
                <a:latin typeface="Times New Roman" panose="02020603050405020304" pitchFamily="18" charset="0"/>
              </a:rPr>
              <a:t>Радіація</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від</a:t>
            </a:r>
            <a:r>
              <a:rPr lang="ru-RU" sz="2000" dirty="0">
                <a:solidFill>
                  <a:srgbClr val="002060"/>
                </a:solidFill>
                <a:latin typeface="Times New Roman" panose="02020603050405020304" pitchFamily="18" charset="0"/>
              </a:rPr>
              <a:t> лат. </a:t>
            </a:r>
            <a:r>
              <a:rPr lang="en" sz="2000" i="1" dirty="0" err="1">
                <a:solidFill>
                  <a:srgbClr val="002060"/>
                </a:solidFill>
                <a:latin typeface="Times New Roman" panose="02020603050405020304" pitchFamily="18" charset="0"/>
              </a:rPr>
              <a:t>radiātiō</a:t>
            </a:r>
            <a:r>
              <a:rPr lang="en" sz="2000" dirty="0">
                <a:solidFill>
                  <a:srgbClr val="002060"/>
                </a:solidFill>
                <a:latin typeface="Times New Roman" panose="02020603050405020304" pitchFamily="18" charset="0"/>
              </a:rPr>
              <a:t> «</a:t>
            </a:r>
            <a:r>
              <a:rPr lang="ru-RU" sz="2000" dirty="0">
                <a:solidFill>
                  <a:srgbClr val="002060"/>
                </a:solidFill>
                <a:latin typeface="Times New Roman" panose="02020603050405020304" pitchFamily="18" charset="0"/>
              </a:rPr>
              <a:t>випромінювання») – </a:t>
            </a:r>
            <a:r>
              <a:rPr lang="ru-RU" sz="2000" dirty="0" err="1">
                <a:solidFill>
                  <a:srgbClr val="002060"/>
                </a:solidFill>
                <a:latin typeface="Times New Roman" panose="02020603050405020304" pitchFamily="18" charset="0"/>
              </a:rPr>
              <a:t>це</a:t>
            </a:r>
            <a:r>
              <a:rPr lang="ru-RU" sz="2000" dirty="0">
                <a:solidFill>
                  <a:srgbClr val="002060"/>
                </a:solidFill>
                <a:latin typeface="Times New Roman" panose="02020603050405020304" pitchFamily="18" charset="0"/>
              </a:rPr>
              <a:t> вид </a:t>
            </a:r>
            <a:r>
              <a:rPr lang="ru-RU" sz="2000" dirty="0" err="1">
                <a:solidFill>
                  <a:srgbClr val="002060"/>
                </a:solidFill>
                <a:latin typeface="Times New Roman" panose="02020603050405020304" pitchFamily="18" charset="0"/>
              </a:rPr>
              <a:t>випромінення</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якии</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змінює</a:t>
            </a:r>
            <a:r>
              <a:rPr lang="ru-RU" sz="2000" dirty="0">
                <a:solidFill>
                  <a:srgbClr val="002060"/>
                </a:solidFill>
                <a:latin typeface="Times New Roman" panose="02020603050405020304" pitchFamily="18" charset="0"/>
              </a:rPr>
              <a:t> стан ядер </a:t>
            </a:r>
            <a:r>
              <a:rPr lang="ru-RU" sz="2000" dirty="0" err="1">
                <a:solidFill>
                  <a:srgbClr val="002060"/>
                </a:solidFill>
                <a:latin typeface="Times New Roman" panose="02020603050405020304" pitchFamily="18" charset="0"/>
              </a:rPr>
              <a:t>або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атомів</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перетворюючи</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їх</a:t>
            </a:r>
            <a:r>
              <a:rPr lang="ru-RU" sz="2000" dirty="0">
                <a:solidFill>
                  <a:srgbClr val="002060"/>
                </a:solidFill>
                <a:latin typeface="Times New Roman" panose="02020603050405020304" pitchFamily="18" charset="0"/>
              </a:rPr>
              <a:t> на </a:t>
            </a:r>
            <a:r>
              <a:rPr lang="ru-RU" sz="2000" dirty="0" err="1">
                <a:solidFill>
                  <a:srgbClr val="002060"/>
                </a:solidFill>
                <a:latin typeface="Times New Roman" panose="02020603050405020304" pitchFamily="18" charset="0"/>
              </a:rPr>
              <a:t>електрично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заряджені</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іони</a:t>
            </a:r>
            <a:r>
              <a:rPr lang="ru-RU" sz="2000" dirty="0">
                <a:solidFill>
                  <a:srgbClr val="002060"/>
                </a:solidFill>
                <a:latin typeface="Times New Roman" panose="02020603050405020304" pitchFamily="18" charset="0"/>
              </a:rPr>
              <a:t> і </a:t>
            </a:r>
            <a:r>
              <a:rPr lang="ru-RU" sz="2000" dirty="0" err="1">
                <a:solidFill>
                  <a:srgbClr val="002060"/>
                </a:solidFill>
                <a:latin typeface="Times New Roman" panose="02020603050405020304" pitchFamily="18" charset="0"/>
              </a:rPr>
              <a:t>продукти</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ядерних</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реакціи</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Різні</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види</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випромінення</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відрізняються</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різною</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проникаючою</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здатністю</a:t>
            </a:r>
            <a:r>
              <a:rPr lang="ru-RU" sz="2000" dirty="0">
                <a:solidFill>
                  <a:srgbClr val="002060"/>
                </a:solidFill>
                <a:latin typeface="Times New Roman" panose="02020603050405020304" pitchFamily="18" charset="0"/>
              </a:rPr>
              <a:t>, тому </a:t>
            </a:r>
            <a:r>
              <a:rPr lang="ru-RU" sz="2000" dirty="0" err="1">
                <a:solidFill>
                  <a:srgbClr val="002060"/>
                </a:solidFill>
                <a:latin typeface="Times New Roman" panose="02020603050405020304" pitchFamily="18" charset="0"/>
              </a:rPr>
              <a:t>неоднаково</a:t>
            </a:r>
            <a:r>
              <a:rPr lang="ru-RU" sz="2000" dirty="0">
                <a:solidFill>
                  <a:srgbClr val="002060"/>
                </a:solidFill>
                <a:latin typeface="Times New Roman" panose="02020603050405020304" pitchFamily="18" charset="0"/>
              </a:rPr>
              <a:t> </a:t>
            </a:r>
            <a:r>
              <a:rPr lang="ru-RU" sz="2000" dirty="0" err="1">
                <a:solidFill>
                  <a:srgbClr val="002060"/>
                </a:solidFill>
                <a:latin typeface="Times New Roman" panose="02020603050405020304" pitchFamily="18" charset="0"/>
              </a:rPr>
              <a:t>впливають</a:t>
            </a:r>
            <a:r>
              <a:rPr lang="ru-RU" sz="2000" dirty="0">
                <a:solidFill>
                  <a:srgbClr val="002060"/>
                </a:solidFill>
                <a:latin typeface="Times New Roman" panose="02020603050405020304" pitchFamily="18" charset="0"/>
              </a:rPr>
              <a:t> на наш організм. </a:t>
            </a:r>
            <a:endParaRPr lang="ru-RU" sz="2000" dirty="0">
              <a:solidFill>
                <a:srgbClr val="002060"/>
              </a:solidFill>
              <a:effectLst/>
            </a:endParaRPr>
          </a:p>
        </p:txBody>
      </p:sp>
      <p:sp>
        <p:nvSpPr>
          <p:cNvPr id="4" name="Прямоугольник 3">
            <a:extLst>
              <a:ext uri="{FF2B5EF4-FFF2-40B4-BE49-F238E27FC236}">
                <a16:creationId xmlns:a16="http://schemas.microsoft.com/office/drawing/2014/main" id="{86778A6D-D295-484A-BBAD-93868386E2F3}"/>
              </a:ext>
            </a:extLst>
          </p:cNvPr>
          <p:cNvSpPr/>
          <p:nvPr/>
        </p:nvSpPr>
        <p:spPr>
          <a:xfrm>
            <a:off x="2720195" y="121756"/>
            <a:ext cx="4031873"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Що таке радіація?</a:t>
            </a:r>
          </a:p>
        </p:txBody>
      </p:sp>
      <p:pic>
        <p:nvPicPr>
          <p:cNvPr id="5" name="Picture 7" descr="Що таке радіація - ECOTEST">
            <a:extLst>
              <a:ext uri="{FF2B5EF4-FFF2-40B4-BE49-F238E27FC236}">
                <a16:creationId xmlns:a16="http://schemas.microsoft.com/office/drawing/2014/main" id="{0E891B5B-01EF-AE43-BC7F-0D51ABB04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10" y="2364343"/>
            <a:ext cx="8914580" cy="431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11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stretch>
            <a:fillRect/>
          </a:stretch>
        </a:blipFill>
        <a:effectLst/>
      </p:bgPr>
    </p:bg>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4931FDB5-6206-434D-BDE1-9BB2C40DC34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UA"/>
          </a:p>
        </p:txBody>
      </p:sp>
      <p:sp>
        <p:nvSpPr>
          <p:cNvPr id="9" name="Прямоугольник 8">
            <a:extLst>
              <a:ext uri="{FF2B5EF4-FFF2-40B4-BE49-F238E27FC236}">
                <a16:creationId xmlns:a16="http://schemas.microsoft.com/office/drawing/2014/main" id="{2D216C25-F603-A648-9B15-0EBC6AE57FEF}"/>
              </a:ext>
            </a:extLst>
          </p:cNvPr>
          <p:cNvSpPr/>
          <p:nvPr/>
        </p:nvSpPr>
        <p:spPr>
          <a:xfrm>
            <a:off x="134566" y="614189"/>
            <a:ext cx="8874868" cy="1323439"/>
          </a:xfrm>
          <a:prstGeom prst="rect">
            <a:avLst/>
          </a:prstGeom>
        </p:spPr>
        <p:txBody>
          <a:bodyPr wrap="square">
            <a:spAutoFit/>
          </a:bodyPr>
          <a:lstStyle/>
          <a:p>
            <a:pPr algn="just"/>
            <a:r>
              <a:rPr lang="ru-RU" sz="2000" dirty="0">
                <a:solidFill>
                  <a:srgbClr val="002060"/>
                </a:solidFill>
                <a:latin typeface="Times New Roman" panose="02020603050405020304" pitchFamily="18" charset="0"/>
                <a:cs typeface="Times New Roman" panose="02020603050405020304" pitchFamily="18" charset="0"/>
              </a:rPr>
              <a:t>      26 </a:t>
            </a:r>
            <a:r>
              <a:rPr lang="ru-RU" sz="2000" dirty="0" err="1">
                <a:solidFill>
                  <a:srgbClr val="002060"/>
                </a:solidFill>
                <a:latin typeface="Times New Roman" panose="02020603050405020304" pitchFamily="18" charset="0"/>
                <a:cs typeface="Times New Roman" panose="02020603050405020304" pitchFamily="18" charset="0"/>
              </a:rPr>
              <a:t>квітня</a:t>
            </a:r>
            <a:r>
              <a:rPr lang="ru-RU" sz="2000" dirty="0">
                <a:solidFill>
                  <a:srgbClr val="002060"/>
                </a:solidFill>
                <a:latin typeface="Times New Roman" panose="02020603050405020304" pitchFamily="18" charset="0"/>
                <a:cs typeface="Times New Roman" panose="02020603050405020304" pitchFamily="18" charset="0"/>
              </a:rPr>
              <a:t> 1986 року. </a:t>
            </a:r>
            <a:r>
              <a:rPr lang="ru-RU" sz="2000" dirty="0" err="1">
                <a:solidFill>
                  <a:srgbClr val="002060"/>
                </a:solidFill>
                <a:latin typeface="Times New Roman" panose="02020603050405020304" pitchFamily="18" charset="0"/>
                <a:cs typeface="Times New Roman" panose="02020603050405020304" pitchFamily="18" charset="0"/>
              </a:rPr>
              <a:t>Чорною</a:t>
            </a:r>
            <a:r>
              <a:rPr lang="ru-RU" sz="2000" dirty="0">
                <a:solidFill>
                  <a:srgbClr val="002060"/>
                </a:solidFill>
                <a:latin typeface="Times New Roman" panose="02020603050405020304" pitchFamily="18" charset="0"/>
                <a:cs typeface="Times New Roman" panose="02020603050405020304" pitchFamily="18" charset="0"/>
              </a:rPr>
              <a:t> та </a:t>
            </a:r>
            <a:r>
              <a:rPr lang="ru-RU" sz="2000" dirty="0" err="1">
                <a:solidFill>
                  <a:srgbClr val="002060"/>
                </a:solidFill>
                <a:latin typeface="Times New Roman" panose="02020603050405020304" pitchFamily="18" charset="0"/>
                <a:cs typeface="Times New Roman" panose="02020603050405020304" pitchFamily="18" charset="0"/>
              </a:rPr>
              <a:t>гіркою</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увійшла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ця</a:t>
            </a:r>
            <a:r>
              <a:rPr lang="ru-RU" sz="2000" dirty="0">
                <a:solidFill>
                  <a:srgbClr val="002060"/>
                </a:solidFill>
                <a:latin typeface="Times New Roman" panose="02020603050405020304" pitchFamily="18" charset="0"/>
                <a:cs typeface="Times New Roman" panose="02020603050405020304" pitchFamily="18" charset="0"/>
              </a:rPr>
              <a:t> дата в </a:t>
            </a:r>
            <a:r>
              <a:rPr lang="ru-RU" sz="2000" dirty="0" err="1">
                <a:solidFill>
                  <a:srgbClr val="002060"/>
                </a:solidFill>
                <a:latin typeface="Times New Roman" panose="02020603050405020304" pitchFamily="18" charset="0"/>
                <a:cs typeface="Times New Roman" panose="02020603050405020304" pitchFamily="18" charset="0"/>
              </a:rPr>
              <a:t>історію</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людства</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благодатній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землі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українського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Полісся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майже</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центрі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Європи</a:t>
            </a:r>
            <a:r>
              <a:rPr lang="ru-RU" sz="2000" dirty="0">
                <a:solidFill>
                  <a:srgbClr val="002060"/>
                </a:solidFill>
                <a:latin typeface="Times New Roman" panose="02020603050405020304" pitchFamily="18" charset="0"/>
                <a:cs typeface="Times New Roman" panose="02020603050405020304" pitchFamily="18" charset="0"/>
              </a:rPr>
              <a:t>, за 110 км. </a:t>
            </a:r>
            <a:r>
              <a:rPr lang="ru-RU" sz="2000" dirty="0" err="1">
                <a:solidFill>
                  <a:srgbClr val="002060"/>
                </a:solidFill>
                <a:latin typeface="Times New Roman" panose="02020603050405020304" pitchFamily="18" charset="0"/>
                <a:cs typeface="Times New Roman" panose="02020603050405020304" pitchFamily="18" charset="0"/>
              </a:rPr>
              <a:t>від</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столиці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України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Києва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сталася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аварія</a:t>
            </a:r>
            <a:r>
              <a:rPr lang="ru-RU" sz="2000" dirty="0">
                <a:solidFill>
                  <a:srgbClr val="002060"/>
                </a:solidFill>
                <a:latin typeface="Times New Roman" panose="02020603050405020304" pitchFamily="18" charset="0"/>
                <a:cs typeface="Times New Roman" panose="02020603050405020304" pitchFamily="18" charset="0"/>
              </a:rPr>
              <a:t>, яку </a:t>
            </a:r>
            <a:r>
              <a:rPr lang="ru-RU" sz="2000" dirty="0" err="1">
                <a:solidFill>
                  <a:srgbClr val="002060"/>
                </a:solidFill>
                <a:latin typeface="Times New Roman" panose="02020603050405020304" pitchFamily="18" charset="0"/>
                <a:cs typeface="Times New Roman" panose="02020603050405020304" pitchFamily="18" charset="0"/>
              </a:rPr>
              <a:t>обґрунтовано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вважають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найбільшою</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світі</a:t>
            </a:r>
            <a:r>
              <a:rPr lang="ru-RU" sz="2000" dirty="0">
                <a:solidFill>
                  <a:srgbClr val="002060"/>
                </a:solidFill>
                <a:latin typeface="Times New Roman" panose="02020603050405020304" pitchFamily="18" charset="0"/>
                <a:cs typeface="Times New Roman" panose="02020603050405020304" pitchFamily="18" charset="0"/>
              </a:rPr>
              <a:t> техногенною і </a:t>
            </a:r>
            <a:r>
              <a:rPr lang="ru-RU" sz="2000" dirty="0" err="1">
                <a:solidFill>
                  <a:srgbClr val="002060"/>
                </a:solidFill>
                <a:latin typeface="Times New Roman" panose="02020603050405020304" pitchFamily="18" charset="0"/>
                <a:cs typeface="Times New Roman" panose="02020603050405020304" pitchFamily="18" charset="0"/>
              </a:rPr>
              <a:t>екологічною</a:t>
            </a:r>
            <a:r>
              <a:rPr lang="ru-RU" sz="2000" dirty="0">
                <a:solidFill>
                  <a:srgbClr val="002060"/>
                </a:solidFill>
                <a:latin typeface="Times New Roman" panose="02020603050405020304" pitchFamily="18" charset="0"/>
                <a:cs typeface="Times New Roman" panose="02020603050405020304" pitchFamily="18" charset="0"/>
              </a:rPr>
              <a:t> катастрофою.</a:t>
            </a:r>
            <a:endParaRPr lang="ru-UA" sz="2000" dirty="0">
              <a:solidFill>
                <a:srgbClr val="002060"/>
              </a:solidFill>
              <a:latin typeface="Times New Roman" panose="02020603050405020304" pitchFamily="18" charset="0"/>
              <a:cs typeface="Times New Roman" panose="02020603050405020304" pitchFamily="18" charset="0"/>
            </a:endParaRPr>
          </a:p>
        </p:txBody>
      </p:sp>
      <p:pic>
        <p:nvPicPr>
          <p:cNvPr id="2058" name="Picture 10">
            <a:extLst>
              <a:ext uri="{FF2B5EF4-FFF2-40B4-BE49-F238E27FC236}">
                <a16:creationId xmlns:a16="http://schemas.microsoft.com/office/drawing/2014/main" id="{82AF9BCE-DB4C-EF4F-8407-3B6F22540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32" y="1937628"/>
            <a:ext cx="8414535" cy="476531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id="{C95D95C1-4DF4-D142-96A1-BDA0413FDB94}"/>
              </a:ext>
            </a:extLst>
          </p:cNvPr>
          <p:cNvSpPr/>
          <p:nvPr/>
        </p:nvSpPr>
        <p:spPr>
          <a:xfrm>
            <a:off x="0" y="0"/>
            <a:ext cx="9144000"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lvl="0" algn="ctr" defTabSz="914400"/>
            <a:r>
              <a:rPr lang="ru-RU" sz="3600" b="1" kern="0" dirty="0">
                <a:solidFill>
                  <a:srgbClr val="002060"/>
                </a:solidFill>
                <a:latin typeface="Times New Roman" panose="02020603050405020304" pitchFamily="18" charset="0"/>
                <a:cs typeface="Times New Roman" panose="02020603050405020304" pitchFamily="18" charset="0"/>
              </a:rPr>
              <a:t>Чорнобильська катастрофа</a:t>
            </a:r>
          </a:p>
        </p:txBody>
      </p:sp>
    </p:spTree>
    <p:extLst>
      <p:ext uri="{BB962C8B-B14F-4D97-AF65-F5344CB8AC3E}">
        <p14:creationId xmlns:p14="http://schemas.microsoft.com/office/powerpoint/2010/main" val="1477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058"/>
                                        </p:tgtEl>
                                        <p:attrNameLst>
                                          <p:attrName>fillcolor</p:attrName>
                                        </p:attrNameLst>
                                      </p:cBhvr>
                                      <p:to>
                                        <a:schemeClr val="accent2"/>
                                      </p:to>
                                    </p:animClr>
                                    <p:set>
                                      <p:cBhvr>
                                        <p:cTn id="13" dur="2000" fill="hold"/>
                                        <p:tgtEl>
                                          <p:spTgt spid="2058"/>
                                        </p:tgtEl>
                                        <p:attrNameLst>
                                          <p:attrName>fill.type</p:attrName>
                                        </p:attrNameLst>
                                      </p:cBhvr>
                                      <p:to>
                                        <p:strVal val="solid"/>
                                      </p:to>
                                    </p:set>
                                    <p:set>
                                      <p:cBhvr>
                                        <p:cTn id="14" dur="2000" fill="hold"/>
                                        <p:tgtEl>
                                          <p:spTgt spid="205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058"/>
                                        </p:tgtEl>
                                        <p:attrNameLst>
                                          <p:attrName>fillcolor</p:attrName>
                                        </p:attrNameLst>
                                      </p:cBhvr>
                                      <p:to>
                                        <a:schemeClr val="accent2"/>
                                      </p:to>
                                    </p:animClr>
                                    <p:set>
                                      <p:cBhvr>
                                        <p:cTn id="19" dur="2000" fill="hold"/>
                                        <p:tgtEl>
                                          <p:spTgt spid="2058"/>
                                        </p:tgtEl>
                                        <p:attrNameLst>
                                          <p:attrName>fill.type</p:attrName>
                                        </p:attrNameLst>
                                      </p:cBhvr>
                                      <p:to>
                                        <p:strVal val="solid"/>
                                      </p:to>
                                    </p:set>
                                    <p:set>
                                      <p:cBhvr>
                                        <p:cTn id="20" dur="2000" fill="hold"/>
                                        <p:tgtEl>
                                          <p:spTgt spid="205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000" r="-5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B41BA70-8C09-9745-81C8-1E1ABD379BB2}"/>
              </a:ext>
            </a:extLst>
          </p:cNvPr>
          <p:cNvSpPr/>
          <p:nvPr/>
        </p:nvSpPr>
        <p:spPr>
          <a:xfrm>
            <a:off x="328923" y="573491"/>
            <a:ext cx="8104957" cy="2246769"/>
          </a:xfrm>
          <a:prstGeom prst="rect">
            <a:avLst/>
          </a:prstGeom>
        </p:spPr>
        <p:txBody>
          <a:bodyPr wrap="square">
            <a:spAutoFit/>
          </a:bodyPr>
          <a:lstStyle/>
          <a:p>
            <a:r>
              <a:rPr lang="uk-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дна з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найбільших</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радіаційна</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катастрофа у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світі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сталася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ніч</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 25 на 26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квітня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1986 року на четвертому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блоці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Чорнобильської</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АЕС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пролунало</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два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вибухи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UA"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Спалахнув реактор, в якому у той час знаходилося близько 200 т урану. Крізь зруйновану обшивку радіоактивні речовини вирвалися назовні, отруюючи усе живе навколо в радіусі багатьох кілометрів.</a:t>
            </a:r>
            <a:r>
              <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Інші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небезпечні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речовини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продовжували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покидати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реактор 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результаті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пожежі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що</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тривала</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майже</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два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тижні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8" descr="Опубліковано запис телефонної розмови диспетчерів Чорнобильській АЕС у день  вибуху - Стрічка новин Львова">
            <a:extLst>
              <a:ext uri="{FF2B5EF4-FFF2-40B4-BE49-F238E27FC236}">
                <a16:creationId xmlns:a16="http://schemas.microsoft.com/office/drawing/2014/main" id="{1049EA49-9F0B-9B4B-837C-2FC612FD4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19" y="2898522"/>
            <a:ext cx="5648031" cy="35200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3488FBDB-1EE6-5D4E-8E41-3C7A7F96BC19}"/>
              </a:ext>
            </a:extLst>
          </p:cNvPr>
          <p:cNvSpPr/>
          <p:nvPr/>
        </p:nvSpPr>
        <p:spPr>
          <a:xfrm>
            <a:off x="5914417" y="2839042"/>
            <a:ext cx="3007664" cy="3477875"/>
          </a:xfrm>
          <a:prstGeom prst="rect">
            <a:avLst/>
          </a:prstGeom>
        </p:spPr>
        <p:txBody>
          <a:bodyPr wrap="square">
            <a:spAutoFit/>
          </a:bodyPr>
          <a:lstStyle/>
          <a:p>
            <a:pPr algn="just"/>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Люди 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Чорнобилі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зазнали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значне</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радіаційне</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опромінення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результаті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аварії</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сталося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радіоактивне</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зараження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радіусі</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30 км.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Забруднена</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територія</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площею</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160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тисяч</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квадратних</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кілометрів</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Постраждали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північна</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частина</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України</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Білорусь</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і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захід</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Росії</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68627EE7-714A-2040-958D-50FEAE9E64D2}"/>
              </a:ext>
            </a:extLst>
          </p:cNvPr>
          <p:cNvSpPr/>
          <p:nvPr/>
        </p:nvSpPr>
        <p:spPr>
          <a:xfrm>
            <a:off x="0" y="0"/>
            <a:ext cx="9144000"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lvl="0" algn="ctr" defTabSz="914400"/>
            <a:r>
              <a:rPr lang="ru-RU" sz="3600" b="1" kern="0" dirty="0">
                <a:solidFill>
                  <a:srgbClr val="002060"/>
                </a:solidFill>
                <a:latin typeface="Times New Roman" panose="02020603050405020304" pitchFamily="18" charset="0"/>
                <a:cs typeface="Times New Roman" panose="02020603050405020304" pitchFamily="18" charset="0"/>
              </a:rPr>
              <a:t>Чорнобильська катастрофа</a:t>
            </a:r>
          </a:p>
        </p:txBody>
      </p:sp>
    </p:spTree>
    <p:extLst>
      <p:ext uri="{BB962C8B-B14F-4D97-AF65-F5344CB8AC3E}">
        <p14:creationId xmlns:p14="http://schemas.microsoft.com/office/powerpoint/2010/main" val="34975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000" r="-5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FD48ABB-0E24-894A-A705-960FA3726F3E}"/>
              </a:ext>
            </a:extLst>
          </p:cNvPr>
          <p:cNvSpPr/>
          <p:nvPr/>
        </p:nvSpPr>
        <p:spPr>
          <a:xfrm>
            <a:off x="204280" y="1532217"/>
            <a:ext cx="3800161" cy="4093428"/>
          </a:xfrm>
          <a:prstGeom prst="rect">
            <a:avLst/>
          </a:prstGeom>
        </p:spPr>
        <p:txBody>
          <a:bodyPr wrap="square">
            <a:spAutoFit/>
          </a:bodyPr>
          <a:lstStyle/>
          <a:p>
            <a:pPr algn="just"/>
            <a:r>
              <a:rPr lang="ru-UA"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наслідок загальної аварії на ЧАЕС відбувся викид радіоактивної хмари насиченої ізотопами йоду, стронцію та цезію, яка облетіла Землю декілька разів і опустилася на землю у вигляді радіаційних опадів на частині території України, Білорусі та Росії, і наслідком чого було зафіксовано підвищення загального радіаційного фону по всій планеті</a:t>
            </a:r>
            <a:r>
              <a:rPr lang="ru-UA"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FC399E02-DF9B-B441-95C4-4C6CC3C3C462}"/>
              </a:ext>
            </a:extLst>
          </p:cNvPr>
          <p:cNvPicPr>
            <a:picLocks noChangeAspect="1"/>
          </p:cNvPicPr>
          <p:nvPr/>
        </p:nvPicPr>
        <p:blipFill>
          <a:blip r:embed="rId3"/>
          <a:stretch>
            <a:fillRect/>
          </a:stretch>
        </p:blipFill>
        <p:spPr>
          <a:xfrm>
            <a:off x="4093108" y="1580876"/>
            <a:ext cx="4616202" cy="3696247"/>
          </a:xfrm>
          <a:prstGeom prst="rect">
            <a:avLst/>
          </a:prstGeom>
        </p:spPr>
      </p:pic>
      <p:sp>
        <p:nvSpPr>
          <p:cNvPr id="5" name="Прямоугольник 4">
            <a:extLst>
              <a:ext uri="{FF2B5EF4-FFF2-40B4-BE49-F238E27FC236}">
                <a16:creationId xmlns:a16="http://schemas.microsoft.com/office/drawing/2014/main" id="{3944CA43-231A-F545-A938-71CF2E93DE9A}"/>
              </a:ext>
            </a:extLst>
          </p:cNvPr>
          <p:cNvSpPr/>
          <p:nvPr/>
        </p:nvSpPr>
        <p:spPr>
          <a:xfrm>
            <a:off x="0" y="0"/>
            <a:ext cx="9144000"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lvl="0" algn="ctr" defTabSz="914400"/>
            <a:r>
              <a:rPr lang="ru-RU" sz="3600" b="1" kern="0" dirty="0">
                <a:solidFill>
                  <a:srgbClr val="002060"/>
                </a:solidFill>
                <a:latin typeface="Times New Roman" panose="02020603050405020304" pitchFamily="18" charset="0"/>
                <a:cs typeface="Times New Roman" panose="02020603050405020304" pitchFamily="18" charset="0"/>
              </a:rPr>
              <a:t>Чорнобильська катастрофа</a:t>
            </a:r>
          </a:p>
        </p:txBody>
      </p:sp>
    </p:spTree>
    <p:extLst>
      <p:ext uri="{BB962C8B-B14F-4D97-AF65-F5344CB8AC3E}">
        <p14:creationId xmlns:p14="http://schemas.microsoft.com/office/powerpoint/2010/main" val="290374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alphaModFix amt="16000"/>
          </a:blip>
          <a:stretch>
            <a:fillRect/>
          </a:stretch>
        </a:blipFill>
        <a:effectLst/>
      </p:bgPr>
    </p:bg>
    <p:spTree>
      <p:nvGrpSpPr>
        <p:cNvPr id="1" name=""/>
        <p:cNvGrpSpPr/>
        <p:nvPr/>
      </p:nvGrpSpPr>
      <p:grpSpPr>
        <a:xfrm>
          <a:off x="0" y="0"/>
          <a:ext cx="0" cy="0"/>
          <a:chOff x="0" y="0"/>
          <a:chExt cx="0" cy="0"/>
        </a:xfrm>
      </p:grpSpPr>
      <p:graphicFrame>
        <p:nvGraphicFramePr>
          <p:cNvPr id="2" name="Содержимое 3">
            <a:extLst>
              <a:ext uri="{FF2B5EF4-FFF2-40B4-BE49-F238E27FC236}">
                <a16:creationId xmlns:a16="http://schemas.microsoft.com/office/drawing/2014/main" id="{0DC13E81-0AD1-6043-9055-A33BCE4DBEDB}"/>
              </a:ext>
            </a:extLst>
          </p:cNvPr>
          <p:cNvGraphicFramePr>
            <a:graphicFrameLocks/>
          </p:cNvGraphicFramePr>
          <p:nvPr>
            <p:extLst>
              <p:ext uri="{D42A27DB-BD31-4B8C-83A1-F6EECF244321}">
                <p14:modId xmlns:p14="http://schemas.microsoft.com/office/powerpoint/2010/main" val="1869748756"/>
              </p:ext>
            </p:extLst>
          </p:nvPr>
        </p:nvGraphicFramePr>
        <p:xfrm>
          <a:off x="751489" y="125335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Прямоугольник 2">
            <a:extLst>
              <a:ext uri="{FF2B5EF4-FFF2-40B4-BE49-F238E27FC236}">
                <a16:creationId xmlns:a16="http://schemas.microsoft.com/office/drawing/2014/main" id="{EC1B5291-9C31-594E-94B5-A0734334040A}"/>
              </a:ext>
            </a:extLst>
          </p:cNvPr>
          <p:cNvSpPr/>
          <p:nvPr/>
        </p:nvSpPr>
        <p:spPr>
          <a:xfrm>
            <a:off x="0" y="73118"/>
            <a:ext cx="9144000" cy="523220"/>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lvl="0" algn="ctr" defTabSz="914400"/>
            <a:r>
              <a:rPr lang="ru-RU" sz="2800" b="1" kern="0" dirty="0" err="1">
                <a:solidFill>
                  <a:srgbClr val="002060"/>
                </a:solidFill>
                <a:latin typeface="Times New Roman" panose="02020603050405020304" pitchFamily="18" charset="0"/>
                <a:cs typeface="Times New Roman" panose="02020603050405020304" pitchFamily="18" charset="0"/>
              </a:rPr>
              <a:t>Екологічні</a:t>
            </a:r>
            <a:r>
              <a:rPr lang="ru-RU" sz="2800" b="1" kern="0" dirty="0">
                <a:solidFill>
                  <a:srgbClr val="002060"/>
                </a:solidFill>
                <a:latin typeface="Times New Roman" panose="02020603050405020304" pitchFamily="18" charset="0"/>
                <a:cs typeface="Times New Roman" panose="02020603050405020304" pitchFamily="18" charset="0"/>
              </a:rPr>
              <a:t> </a:t>
            </a:r>
            <a:r>
              <a:rPr lang="ru-RU" sz="2800" b="1" kern="0" dirty="0" err="1">
                <a:solidFill>
                  <a:srgbClr val="002060"/>
                </a:solidFill>
                <a:latin typeface="Times New Roman" panose="02020603050405020304" pitchFamily="18" charset="0"/>
                <a:cs typeface="Times New Roman" panose="02020603050405020304" pitchFamily="18" charset="0"/>
              </a:rPr>
              <a:t>наслідки</a:t>
            </a:r>
            <a:r>
              <a:rPr lang="ru-RU" sz="2800" b="1" kern="0" dirty="0">
                <a:solidFill>
                  <a:srgbClr val="002060"/>
                </a:solidFill>
                <a:latin typeface="Times New Roman" panose="02020603050405020304" pitchFamily="18" charset="0"/>
                <a:cs typeface="Times New Roman" panose="02020603050405020304" pitchFamily="18" charset="0"/>
              </a:rPr>
              <a:t> </a:t>
            </a:r>
            <a:r>
              <a:rPr lang="ru-RU" sz="2800" b="1" kern="0" dirty="0" err="1">
                <a:solidFill>
                  <a:srgbClr val="002060"/>
                </a:solidFill>
                <a:latin typeface="Times New Roman" panose="02020603050405020304" pitchFamily="18" charset="0"/>
                <a:cs typeface="Times New Roman" panose="02020603050405020304" pitchFamily="18" charset="0"/>
              </a:rPr>
              <a:t>Чорнобильської</a:t>
            </a:r>
            <a:r>
              <a:rPr lang="ru-RU" sz="2800" b="1" kern="0" dirty="0">
                <a:solidFill>
                  <a:srgbClr val="002060"/>
                </a:solidFill>
                <a:latin typeface="Times New Roman" panose="02020603050405020304" pitchFamily="18" charset="0"/>
                <a:cs typeface="Times New Roman" panose="02020603050405020304" pitchFamily="18" charset="0"/>
              </a:rPr>
              <a:t> </a:t>
            </a:r>
            <a:r>
              <a:rPr lang="ru-RU" sz="2800" b="1" kern="0" dirty="0" err="1">
                <a:solidFill>
                  <a:srgbClr val="002060"/>
                </a:solidFill>
                <a:latin typeface="Times New Roman" panose="02020603050405020304" pitchFamily="18" charset="0"/>
                <a:cs typeface="Times New Roman" panose="02020603050405020304" pitchFamily="18" charset="0"/>
              </a:rPr>
              <a:t>катастрофи</a:t>
            </a:r>
            <a:endParaRPr lang="ru-RU" sz="2800" b="1"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graphicEl>
                                              <a:dgm id="{4CAB8376-03EB-4E80-B4F1-EA07E5279176}"/>
                                            </p:graphicEl>
                                          </p:spTgt>
                                        </p:tgtEl>
                                        <p:attrNameLst>
                                          <p:attrName>style.visibility</p:attrName>
                                        </p:attrNameLst>
                                      </p:cBhvr>
                                      <p:to>
                                        <p:strVal val="visible"/>
                                      </p:to>
                                    </p:set>
                                    <p:animEffect transition="in" filter="fade">
                                      <p:cBhvr>
                                        <p:cTn id="7" dur="1000"/>
                                        <p:tgtEl>
                                          <p:spTgt spid="2">
                                            <p:graphicEl>
                                              <a:dgm id="{4CAB8376-03EB-4E80-B4F1-EA07E5279176}"/>
                                            </p:graphicEl>
                                          </p:spTgt>
                                        </p:tgtEl>
                                      </p:cBhvr>
                                    </p:animEffect>
                                    <p:anim calcmode="lin" valueType="num">
                                      <p:cBhvr>
                                        <p:cTn id="8" dur="1000" fill="hold"/>
                                        <p:tgtEl>
                                          <p:spTgt spid="2">
                                            <p:graphicEl>
                                              <a:dgm id="{4CAB8376-03EB-4E80-B4F1-EA07E5279176}"/>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2">
                                            <p:graphicEl>
                                              <a:dgm id="{4CAB8376-03EB-4E80-B4F1-EA07E5279176}"/>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graphicEl>
                                              <a:dgm id="{4CAB8376-03EB-4E80-B4F1-EA07E5279176}"/>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graphicEl>
                                              <a:dgm id="{331C1A24-B059-4D5D-933C-552D512E0F2E}"/>
                                            </p:graphicEl>
                                          </p:spTgt>
                                        </p:tgtEl>
                                        <p:attrNameLst>
                                          <p:attrName>style.visibility</p:attrName>
                                        </p:attrNameLst>
                                      </p:cBhvr>
                                      <p:to>
                                        <p:strVal val="visible"/>
                                      </p:to>
                                    </p:set>
                                    <p:animEffect transition="in" filter="fade">
                                      <p:cBhvr>
                                        <p:cTn id="13" dur="1000"/>
                                        <p:tgtEl>
                                          <p:spTgt spid="2">
                                            <p:graphicEl>
                                              <a:dgm id="{331C1A24-B059-4D5D-933C-552D512E0F2E}"/>
                                            </p:graphicEl>
                                          </p:spTgt>
                                        </p:tgtEl>
                                      </p:cBhvr>
                                    </p:animEffect>
                                    <p:anim calcmode="lin" valueType="num">
                                      <p:cBhvr>
                                        <p:cTn id="14" dur="1000" fill="hold"/>
                                        <p:tgtEl>
                                          <p:spTgt spid="2">
                                            <p:graphicEl>
                                              <a:dgm id="{331C1A24-B059-4D5D-933C-552D512E0F2E}"/>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graphicEl>
                                              <a:dgm id="{331C1A24-B059-4D5D-933C-552D512E0F2E}"/>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graphicEl>
                                              <a:dgm id="{331C1A24-B059-4D5D-933C-552D512E0F2E}"/>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
                                            <p:graphicEl>
                                              <a:dgm id="{6BD91E59-988B-4942-895C-2ADFFFE9B375}"/>
                                            </p:graphicEl>
                                          </p:spTgt>
                                        </p:tgtEl>
                                        <p:attrNameLst>
                                          <p:attrName>style.visibility</p:attrName>
                                        </p:attrNameLst>
                                      </p:cBhvr>
                                      <p:to>
                                        <p:strVal val="visible"/>
                                      </p:to>
                                    </p:set>
                                    <p:animEffect transition="in" filter="fade">
                                      <p:cBhvr>
                                        <p:cTn id="19" dur="1000"/>
                                        <p:tgtEl>
                                          <p:spTgt spid="2">
                                            <p:graphicEl>
                                              <a:dgm id="{6BD91E59-988B-4942-895C-2ADFFFE9B375}"/>
                                            </p:graphicEl>
                                          </p:spTgt>
                                        </p:tgtEl>
                                      </p:cBhvr>
                                    </p:animEffect>
                                    <p:anim calcmode="lin" valueType="num">
                                      <p:cBhvr>
                                        <p:cTn id="20" dur="1000" fill="hold"/>
                                        <p:tgtEl>
                                          <p:spTgt spid="2">
                                            <p:graphicEl>
                                              <a:dgm id="{6BD91E59-988B-4942-895C-2ADFFFE9B375}"/>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2">
                                            <p:graphicEl>
                                              <a:dgm id="{6BD91E59-988B-4942-895C-2ADFFFE9B375}"/>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graphicEl>
                                              <a:dgm id="{6BD91E59-988B-4942-895C-2ADFFFE9B375}"/>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
                                            <p:graphicEl>
                                              <a:dgm id="{B48A53CF-4CA1-4EEB-894A-F280E12D17FD}"/>
                                            </p:graphicEl>
                                          </p:spTgt>
                                        </p:tgtEl>
                                        <p:attrNameLst>
                                          <p:attrName>style.visibility</p:attrName>
                                        </p:attrNameLst>
                                      </p:cBhvr>
                                      <p:to>
                                        <p:strVal val="visible"/>
                                      </p:to>
                                    </p:set>
                                    <p:animEffect transition="in" filter="fade">
                                      <p:cBhvr>
                                        <p:cTn id="25" dur="1000"/>
                                        <p:tgtEl>
                                          <p:spTgt spid="2">
                                            <p:graphicEl>
                                              <a:dgm id="{B48A53CF-4CA1-4EEB-894A-F280E12D17FD}"/>
                                            </p:graphicEl>
                                          </p:spTgt>
                                        </p:tgtEl>
                                      </p:cBhvr>
                                    </p:animEffect>
                                    <p:anim calcmode="lin" valueType="num">
                                      <p:cBhvr>
                                        <p:cTn id="26" dur="1000" fill="hold"/>
                                        <p:tgtEl>
                                          <p:spTgt spid="2">
                                            <p:graphicEl>
                                              <a:dgm id="{B48A53CF-4CA1-4EEB-894A-F280E12D17FD}"/>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2">
                                            <p:graphicEl>
                                              <a:dgm id="{B48A53CF-4CA1-4EEB-894A-F280E12D17FD}"/>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
                                            <p:graphicEl>
                                              <a:dgm id="{B48A53CF-4CA1-4EEB-894A-F280E12D17FD}"/>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
                                            <p:graphicEl>
                                              <a:dgm id="{23361786-EE0F-4074-8F2C-F8FF3E149B15}"/>
                                            </p:graphicEl>
                                          </p:spTgt>
                                        </p:tgtEl>
                                        <p:attrNameLst>
                                          <p:attrName>style.visibility</p:attrName>
                                        </p:attrNameLst>
                                      </p:cBhvr>
                                      <p:to>
                                        <p:strVal val="visible"/>
                                      </p:to>
                                    </p:set>
                                    <p:animEffect transition="in" filter="fade">
                                      <p:cBhvr>
                                        <p:cTn id="31" dur="1000"/>
                                        <p:tgtEl>
                                          <p:spTgt spid="2">
                                            <p:graphicEl>
                                              <a:dgm id="{23361786-EE0F-4074-8F2C-F8FF3E149B15}"/>
                                            </p:graphicEl>
                                          </p:spTgt>
                                        </p:tgtEl>
                                      </p:cBhvr>
                                    </p:animEffect>
                                    <p:anim calcmode="lin" valueType="num">
                                      <p:cBhvr>
                                        <p:cTn id="32" dur="1000" fill="hold"/>
                                        <p:tgtEl>
                                          <p:spTgt spid="2">
                                            <p:graphicEl>
                                              <a:dgm id="{23361786-EE0F-4074-8F2C-F8FF3E149B15}"/>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graphicEl>
                                              <a:dgm id="{23361786-EE0F-4074-8F2C-F8FF3E149B15}"/>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graphicEl>
                                              <a:dgm id="{23361786-EE0F-4074-8F2C-F8FF3E149B15}"/>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
                                            <p:graphicEl>
                                              <a:dgm id="{9651BBEE-EBF3-4AD4-8119-046959278B5F}"/>
                                            </p:graphicEl>
                                          </p:spTgt>
                                        </p:tgtEl>
                                        <p:attrNameLst>
                                          <p:attrName>style.visibility</p:attrName>
                                        </p:attrNameLst>
                                      </p:cBhvr>
                                      <p:to>
                                        <p:strVal val="visible"/>
                                      </p:to>
                                    </p:set>
                                    <p:animEffect transition="in" filter="fade">
                                      <p:cBhvr>
                                        <p:cTn id="37" dur="1000"/>
                                        <p:tgtEl>
                                          <p:spTgt spid="2">
                                            <p:graphicEl>
                                              <a:dgm id="{9651BBEE-EBF3-4AD4-8119-046959278B5F}"/>
                                            </p:graphicEl>
                                          </p:spTgt>
                                        </p:tgtEl>
                                      </p:cBhvr>
                                    </p:animEffect>
                                    <p:anim calcmode="lin" valueType="num">
                                      <p:cBhvr>
                                        <p:cTn id="38" dur="1000" fill="hold"/>
                                        <p:tgtEl>
                                          <p:spTgt spid="2">
                                            <p:graphicEl>
                                              <a:dgm id="{9651BBEE-EBF3-4AD4-8119-046959278B5F}"/>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2">
                                            <p:graphicEl>
                                              <a:dgm id="{9651BBEE-EBF3-4AD4-8119-046959278B5F}"/>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graphicEl>
                                              <a:dgm id="{9651BBEE-EBF3-4AD4-8119-046959278B5F}"/>
                                            </p:graphic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3"/>
                                        </p:tgtEl>
                                        <p:attrNameLst>
                                          <p:attrName>fillcolor</p:attrName>
                                        </p:attrNameLst>
                                      </p:cBhvr>
                                      <p:to>
                                        <a:schemeClr val="accent2"/>
                                      </p:to>
                                    </p:animClr>
                                    <p:set>
                                      <p:cBhvr>
                                        <p:cTn id="45" dur="2000" fill="hold"/>
                                        <p:tgtEl>
                                          <p:spTgt spid="3"/>
                                        </p:tgtEl>
                                        <p:attrNameLst>
                                          <p:attrName>fill.type</p:attrName>
                                        </p:attrNameLst>
                                      </p:cBhvr>
                                      <p:to>
                                        <p:strVal val="solid"/>
                                      </p:to>
                                    </p:set>
                                    <p:set>
                                      <p:cBhvr>
                                        <p:cTn id="46" dur="2000" fill="hold"/>
                                        <p:tgtEl>
                                          <p:spTgt spid="3"/>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grpId="1" nodeType="clickEffect">
                                  <p:stCondLst>
                                    <p:cond delay="0"/>
                                  </p:stCondLst>
                                  <p:childTnLst>
                                    <p:animClr clrSpc="rgb" dir="cw">
                                      <p:cBhvr>
                                        <p:cTn id="50" dur="2000" fill="hold"/>
                                        <p:tgtEl>
                                          <p:spTgt spid="2">
                                            <p:graphicEl>
                                              <a:dgm id="{4CAB8376-03EB-4E80-B4F1-EA07E5279176}"/>
                                            </p:graphicEl>
                                          </p:spTgt>
                                        </p:tgtEl>
                                        <p:attrNameLst>
                                          <p:attrName>fillcolor</p:attrName>
                                        </p:attrNameLst>
                                      </p:cBhvr>
                                      <p:to>
                                        <a:schemeClr val="accent2"/>
                                      </p:to>
                                    </p:animClr>
                                    <p:set>
                                      <p:cBhvr>
                                        <p:cTn id="51" dur="2000" fill="hold"/>
                                        <p:tgtEl>
                                          <p:spTgt spid="2">
                                            <p:graphicEl>
                                              <a:dgm id="{4CAB8376-03EB-4E80-B4F1-EA07E5279176}"/>
                                            </p:graphicEl>
                                          </p:spTgt>
                                        </p:tgtEl>
                                        <p:attrNameLst>
                                          <p:attrName>fill.type</p:attrName>
                                        </p:attrNameLst>
                                      </p:cBhvr>
                                      <p:to>
                                        <p:strVal val="solid"/>
                                      </p:to>
                                    </p:set>
                                    <p:set>
                                      <p:cBhvr>
                                        <p:cTn id="52" dur="2000" fill="hold"/>
                                        <p:tgtEl>
                                          <p:spTgt spid="2">
                                            <p:graphicEl>
                                              <a:dgm id="{4CAB8376-03EB-4E80-B4F1-EA07E5279176}"/>
                                            </p:graphicEl>
                                          </p:spTgt>
                                        </p:tgtEl>
                                        <p:attrNameLst>
                                          <p:attrName>fill.on</p:attrName>
                                        </p:attrNameLst>
                                      </p:cBhvr>
                                      <p:to>
                                        <p:strVal val="true"/>
                                      </p:to>
                                    </p:set>
                                  </p:childTnLst>
                                </p:cTn>
                              </p:par>
                              <p:par>
                                <p:cTn id="53" presetID="1" presetClass="emph" presetSubtype="2" fill="hold" grpId="1" nodeType="withEffect">
                                  <p:stCondLst>
                                    <p:cond delay="0"/>
                                  </p:stCondLst>
                                  <p:childTnLst>
                                    <p:animClr clrSpc="rgb" dir="cw">
                                      <p:cBhvr>
                                        <p:cTn id="54" dur="2000" fill="hold"/>
                                        <p:tgtEl>
                                          <p:spTgt spid="2">
                                            <p:graphicEl>
                                              <a:dgm id="{331C1A24-B059-4D5D-933C-552D512E0F2E}"/>
                                            </p:graphicEl>
                                          </p:spTgt>
                                        </p:tgtEl>
                                        <p:attrNameLst>
                                          <p:attrName>fillcolor</p:attrName>
                                        </p:attrNameLst>
                                      </p:cBhvr>
                                      <p:to>
                                        <a:schemeClr val="accent2"/>
                                      </p:to>
                                    </p:animClr>
                                    <p:set>
                                      <p:cBhvr>
                                        <p:cTn id="55" dur="2000" fill="hold"/>
                                        <p:tgtEl>
                                          <p:spTgt spid="2">
                                            <p:graphicEl>
                                              <a:dgm id="{331C1A24-B059-4D5D-933C-552D512E0F2E}"/>
                                            </p:graphicEl>
                                          </p:spTgt>
                                        </p:tgtEl>
                                        <p:attrNameLst>
                                          <p:attrName>fill.type</p:attrName>
                                        </p:attrNameLst>
                                      </p:cBhvr>
                                      <p:to>
                                        <p:strVal val="solid"/>
                                      </p:to>
                                    </p:set>
                                    <p:set>
                                      <p:cBhvr>
                                        <p:cTn id="56" dur="2000" fill="hold"/>
                                        <p:tgtEl>
                                          <p:spTgt spid="2">
                                            <p:graphicEl>
                                              <a:dgm id="{331C1A24-B059-4D5D-933C-552D512E0F2E}"/>
                                            </p:graphicEl>
                                          </p:spTgt>
                                        </p:tgtEl>
                                        <p:attrNameLst>
                                          <p:attrName>fill.on</p:attrName>
                                        </p:attrNameLst>
                                      </p:cBhvr>
                                      <p:to>
                                        <p:strVal val="true"/>
                                      </p:to>
                                    </p:set>
                                  </p:childTnLst>
                                </p:cTn>
                              </p:par>
                              <p:par>
                                <p:cTn id="57" presetID="1" presetClass="emph" presetSubtype="2" fill="hold" grpId="1" nodeType="withEffect">
                                  <p:stCondLst>
                                    <p:cond delay="0"/>
                                  </p:stCondLst>
                                  <p:childTnLst>
                                    <p:animClr clrSpc="rgb" dir="cw">
                                      <p:cBhvr>
                                        <p:cTn id="58" dur="2000" fill="hold"/>
                                        <p:tgtEl>
                                          <p:spTgt spid="2">
                                            <p:graphicEl>
                                              <a:dgm id="{6BD91E59-988B-4942-895C-2ADFFFE9B375}"/>
                                            </p:graphicEl>
                                          </p:spTgt>
                                        </p:tgtEl>
                                        <p:attrNameLst>
                                          <p:attrName>fillcolor</p:attrName>
                                        </p:attrNameLst>
                                      </p:cBhvr>
                                      <p:to>
                                        <a:schemeClr val="accent2"/>
                                      </p:to>
                                    </p:animClr>
                                    <p:set>
                                      <p:cBhvr>
                                        <p:cTn id="59" dur="2000" fill="hold"/>
                                        <p:tgtEl>
                                          <p:spTgt spid="2">
                                            <p:graphicEl>
                                              <a:dgm id="{6BD91E59-988B-4942-895C-2ADFFFE9B375}"/>
                                            </p:graphicEl>
                                          </p:spTgt>
                                        </p:tgtEl>
                                        <p:attrNameLst>
                                          <p:attrName>fill.type</p:attrName>
                                        </p:attrNameLst>
                                      </p:cBhvr>
                                      <p:to>
                                        <p:strVal val="solid"/>
                                      </p:to>
                                    </p:set>
                                    <p:set>
                                      <p:cBhvr>
                                        <p:cTn id="60" dur="2000" fill="hold"/>
                                        <p:tgtEl>
                                          <p:spTgt spid="2">
                                            <p:graphicEl>
                                              <a:dgm id="{6BD91E59-988B-4942-895C-2ADFFFE9B375}"/>
                                            </p:graphicEl>
                                          </p:spTgt>
                                        </p:tgtEl>
                                        <p:attrNameLst>
                                          <p:attrName>fill.on</p:attrName>
                                        </p:attrNameLst>
                                      </p:cBhvr>
                                      <p:to>
                                        <p:strVal val="true"/>
                                      </p:to>
                                    </p:set>
                                  </p:childTnLst>
                                </p:cTn>
                              </p:par>
                              <p:par>
                                <p:cTn id="61" presetID="1" presetClass="emph" presetSubtype="2" fill="hold" grpId="1" nodeType="withEffect">
                                  <p:stCondLst>
                                    <p:cond delay="0"/>
                                  </p:stCondLst>
                                  <p:childTnLst>
                                    <p:animClr clrSpc="rgb" dir="cw">
                                      <p:cBhvr>
                                        <p:cTn id="62" dur="2000" fill="hold"/>
                                        <p:tgtEl>
                                          <p:spTgt spid="2">
                                            <p:graphicEl>
                                              <a:dgm id="{B48A53CF-4CA1-4EEB-894A-F280E12D17FD}"/>
                                            </p:graphicEl>
                                          </p:spTgt>
                                        </p:tgtEl>
                                        <p:attrNameLst>
                                          <p:attrName>fillcolor</p:attrName>
                                        </p:attrNameLst>
                                      </p:cBhvr>
                                      <p:to>
                                        <a:schemeClr val="accent2"/>
                                      </p:to>
                                    </p:animClr>
                                    <p:set>
                                      <p:cBhvr>
                                        <p:cTn id="63" dur="2000" fill="hold"/>
                                        <p:tgtEl>
                                          <p:spTgt spid="2">
                                            <p:graphicEl>
                                              <a:dgm id="{B48A53CF-4CA1-4EEB-894A-F280E12D17FD}"/>
                                            </p:graphicEl>
                                          </p:spTgt>
                                        </p:tgtEl>
                                        <p:attrNameLst>
                                          <p:attrName>fill.type</p:attrName>
                                        </p:attrNameLst>
                                      </p:cBhvr>
                                      <p:to>
                                        <p:strVal val="solid"/>
                                      </p:to>
                                    </p:set>
                                    <p:set>
                                      <p:cBhvr>
                                        <p:cTn id="64" dur="2000" fill="hold"/>
                                        <p:tgtEl>
                                          <p:spTgt spid="2">
                                            <p:graphicEl>
                                              <a:dgm id="{B48A53CF-4CA1-4EEB-894A-F280E12D17FD}"/>
                                            </p:graphicEl>
                                          </p:spTgt>
                                        </p:tgtEl>
                                        <p:attrNameLst>
                                          <p:attrName>fill.on</p:attrName>
                                        </p:attrNameLst>
                                      </p:cBhvr>
                                      <p:to>
                                        <p:strVal val="true"/>
                                      </p:to>
                                    </p:set>
                                  </p:childTnLst>
                                </p:cTn>
                              </p:par>
                              <p:par>
                                <p:cTn id="65" presetID="1" presetClass="emph" presetSubtype="2" fill="hold" grpId="1" nodeType="withEffect">
                                  <p:stCondLst>
                                    <p:cond delay="0"/>
                                  </p:stCondLst>
                                  <p:childTnLst>
                                    <p:animClr clrSpc="rgb" dir="cw">
                                      <p:cBhvr>
                                        <p:cTn id="66" dur="2000" fill="hold"/>
                                        <p:tgtEl>
                                          <p:spTgt spid="2">
                                            <p:graphicEl>
                                              <a:dgm id="{23361786-EE0F-4074-8F2C-F8FF3E149B15}"/>
                                            </p:graphicEl>
                                          </p:spTgt>
                                        </p:tgtEl>
                                        <p:attrNameLst>
                                          <p:attrName>fillcolor</p:attrName>
                                        </p:attrNameLst>
                                      </p:cBhvr>
                                      <p:to>
                                        <a:schemeClr val="accent2"/>
                                      </p:to>
                                    </p:animClr>
                                    <p:set>
                                      <p:cBhvr>
                                        <p:cTn id="67" dur="2000" fill="hold"/>
                                        <p:tgtEl>
                                          <p:spTgt spid="2">
                                            <p:graphicEl>
                                              <a:dgm id="{23361786-EE0F-4074-8F2C-F8FF3E149B15}"/>
                                            </p:graphicEl>
                                          </p:spTgt>
                                        </p:tgtEl>
                                        <p:attrNameLst>
                                          <p:attrName>fill.type</p:attrName>
                                        </p:attrNameLst>
                                      </p:cBhvr>
                                      <p:to>
                                        <p:strVal val="solid"/>
                                      </p:to>
                                    </p:set>
                                    <p:set>
                                      <p:cBhvr>
                                        <p:cTn id="68" dur="2000" fill="hold"/>
                                        <p:tgtEl>
                                          <p:spTgt spid="2">
                                            <p:graphicEl>
                                              <a:dgm id="{23361786-EE0F-4074-8F2C-F8FF3E149B15}"/>
                                            </p:graphicEl>
                                          </p:spTgt>
                                        </p:tgtEl>
                                        <p:attrNameLst>
                                          <p:attrName>fill.on</p:attrName>
                                        </p:attrNameLst>
                                      </p:cBhvr>
                                      <p:to>
                                        <p:strVal val="true"/>
                                      </p:to>
                                    </p:set>
                                  </p:childTnLst>
                                </p:cTn>
                              </p:par>
                              <p:par>
                                <p:cTn id="69" presetID="1" presetClass="emph" presetSubtype="2" fill="hold" grpId="1" nodeType="withEffect">
                                  <p:stCondLst>
                                    <p:cond delay="0"/>
                                  </p:stCondLst>
                                  <p:childTnLst>
                                    <p:animClr clrSpc="rgb" dir="cw">
                                      <p:cBhvr>
                                        <p:cTn id="70" dur="2000" fill="hold"/>
                                        <p:tgtEl>
                                          <p:spTgt spid="2">
                                            <p:graphicEl>
                                              <a:dgm id="{9651BBEE-EBF3-4AD4-8119-046959278B5F}"/>
                                            </p:graphicEl>
                                          </p:spTgt>
                                        </p:tgtEl>
                                        <p:attrNameLst>
                                          <p:attrName>fillcolor</p:attrName>
                                        </p:attrNameLst>
                                      </p:cBhvr>
                                      <p:to>
                                        <a:schemeClr val="accent2"/>
                                      </p:to>
                                    </p:animClr>
                                    <p:set>
                                      <p:cBhvr>
                                        <p:cTn id="71" dur="2000" fill="hold"/>
                                        <p:tgtEl>
                                          <p:spTgt spid="2">
                                            <p:graphicEl>
                                              <a:dgm id="{9651BBEE-EBF3-4AD4-8119-046959278B5F}"/>
                                            </p:graphicEl>
                                          </p:spTgt>
                                        </p:tgtEl>
                                        <p:attrNameLst>
                                          <p:attrName>fill.type</p:attrName>
                                        </p:attrNameLst>
                                      </p:cBhvr>
                                      <p:to>
                                        <p:strVal val="solid"/>
                                      </p:to>
                                    </p:set>
                                    <p:set>
                                      <p:cBhvr>
                                        <p:cTn id="72" dur="2000" fill="hold"/>
                                        <p:tgtEl>
                                          <p:spTgt spid="2">
                                            <p:graphicEl>
                                              <a:dgm id="{9651BBEE-EBF3-4AD4-8119-046959278B5F}"/>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p:bldSub>
          <a:bldDgm/>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5000" r="-25000"/>
          </a:stretch>
        </a:blip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BC531DB-02C8-5548-ADA5-1D24DE22C3AF}"/>
              </a:ext>
            </a:extLst>
          </p:cNvPr>
          <p:cNvSpPr/>
          <p:nvPr/>
        </p:nvSpPr>
        <p:spPr>
          <a:xfrm>
            <a:off x="0" y="650464"/>
            <a:ext cx="6122243" cy="1938992"/>
          </a:xfrm>
          <a:prstGeom prst="rect">
            <a:avLst/>
          </a:prstGeom>
        </p:spPr>
        <p:txBody>
          <a:bodyPr wrap="square">
            <a:spAutoFit/>
          </a:bodyPr>
          <a:lstStyle/>
          <a:p>
            <a:pPr algn="just">
              <a:spcBef>
                <a:spcPct val="0"/>
              </a:spcBef>
            </a:pPr>
            <a:r>
              <a:rPr lang="uk-UA" altLang="ru-UA" sz="2000" dirty="0">
                <a:solidFill>
                  <a:srgbClr val="002060"/>
                </a:solidFill>
                <a:latin typeface="Times New Roman" panose="02020603050405020304" pitchFamily="18" charset="0"/>
                <a:cs typeface="Times New Roman" panose="02020603050405020304" pitchFamily="18" charset="0"/>
              </a:rPr>
              <a:t>В результаті Чорнобильської аварії сформувалася Зона відчуження, що об</a:t>
            </a:r>
            <a:r>
              <a:rPr lang="uk-UA" altLang="ru-RU" sz="2000" dirty="0">
                <a:solidFill>
                  <a:srgbClr val="002060"/>
                </a:solidFill>
                <a:latin typeface="Times New Roman" panose="02020603050405020304" pitchFamily="18" charset="0"/>
                <a:cs typeface="Times New Roman" panose="02020603050405020304" pitchFamily="18" charset="0"/>
              </a:rPr>
              <a:t>’</a:t>
            </a:r>
            <a:r>
              <a:rPr lang="uk-UA" altLang="ru-UA" sz="2000" dirty="0">
                <a:solidFill>
                  <a:srgbClr val="002060"/>
                </a:solidFill>
                <a:latin typeface="Times New Roman" panose="02020603050405020304" pitchFamily="18" charset="0"/>
                <a:cs typeface="Times New Roman" panose="02020603050405020304" pitchFamily="18" charset="0"/>
              </a:rPr>
              <a:t>єднує нерівномірно радіоактивно забрудненні території . Ці території виведені із господарського використання та мають особливу форму управління. Загальна територія, яка знаходиться під управлінням ДАЗВ, складає 2600 км2.</a:t>
            </a:r>
          </a:p>
        </p:txBody>
      </p:sp>
      <p:pic>
        <p:nvPicPr>
          <p:cNvPr id="4" name="Picture 4" descr="Cs_cams">
            <a:extLst>
              <a:ext uri="{FF2B5EF4-FFF2-40B4-BE49-F238E27FC236}">
                <a16:creationId xmlns:a16="http://schemas.microsoft.com/office/drawing/2014/main" id="{F908C3CC-27C2-8741-B2F4-E5A4E6FE8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447" y="2643396"/>
            <a:ext cx="6531106" cy="421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В Раду подали законопроект, який перетворить зону відчуження на територію  промислового використання, — Семерак — АГРОПОЛІТ">
            <a:extLst>
              <a:ext uri="{FF2B5EF4-FFF2-40B4-BE49-F238E27FC236}">
                <a16:creationId xmlns:a16="http://schemas.microsoft.com/office/drawing/2014/main" id="{4E6ED529-5AA7-0A44-A49A-C5C1A1C9E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243" y="117548"/>
            <a:ext cx="2920323" cy="1891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У Чорнобилі пояснили, чому різко «підскочила» радіація - Вечірній Київ">
            <a:extLst>
              <a:ext uri="{FF2B5EF4-FFF2-40B4-BE49-F238E27FC236}">
                <a16:creationId xmlns:a16="http://schemas.microsoft.com/office/drawing/2014/main" id="{CFF3A480-0C7D-254D-A799-EDF89476D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677" y="2304417"/>
            <a:ext cx="2920323" cy="146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12F4B691-08F3-5C44-9581-9FE012650642}"/>
              </a:ext>
            </a:extLst>
          </p:cNvPr>
          <p:cNvSpPr/>
          <p:nvPr/>
        </p:nvSpPr>
        <p:spPr>
          <a:xfrm>
            <a:off x="324888" y="4133"/>
            <a:ext cx="5097457"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3600" b="1" dirty="0">
                <a:solidFill>
                  <a:srgbClr val="002060"/>
                </a:solidFill>
                <a:latin typeface="Times New Roman" panose="02020603050405020304" pitchFamily="18" charset="0"/>
                <a:cs typeface="Times New Roman" panose="02020603050405020304" pitchFamily="18" charset="0"/>
              </a:rPr>
              <a:t>Зона </a:t>
            </a:r>
            <a:r>
              <a:rPr lang="ru-RU" sz="3600" b="1" dirty="0" err="1">
                <a:solidFill>
                  <a:srgbClr val="002060"/>
                </a:solidFill>
                <a:latin typeface="Times New Roman" panose="02020603050405020304" pitchFamily="18" charset="0"/>
                <a:cs typeface="Times New Roman" panose="02020603050405020304" pitchFamily="18" charset="0"/>
              </a:rPr>
              <a:t>відчудження</a:t>
            </a:r>
            <a:endParaRPr lang="ru-UA"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54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Новини України: Карта радіаційного забруднення зони відчуження">
            <a:extLst>
              <a:ext uri="{FF2B5EF4-FFF2-40B4-BE49-F238E27FC236}">
                <a16:creationId xmlns:a16="http://schemas.microsoft.com/office/drawing/2014/main" id="{C0BAD404-27F5-8543-B579-251E3F497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465"/>
            <a:ext cx="9144000" cy="6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7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5000" r="-25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B8F6C6B-3B11-C84B-8C50-61B67413A468}"/>
              </a:ext>
            </a:extLst>
          </p:cNvPr>
          <p:cNvSpPr/>
          <p:nvPr/>
        </p:nvSpPr>
        <p:spPr>
          <a:xfrm>
            <a:off x="282102" y="1082085"/>
            <a:ext cx="8394969" cy="3170099"/>
          </a:xfrm>
          <a:prstGeom prst="rect">
            <a:avLst/>
          </a:prstGeom>
        </p:spPr>
        <p:txBody>
          <a:bodyPr wrap="square">
            <a:spAutoFit/>
          </a:bodyPr>
          <a:lstStyle/>
          <a:p>
            <a:pPr algn="just">
              <a:spcBef>
                <a:spcPct val="0"/>
              </a:spcBef>
            </a:pPr>
            <a:r>
              <a:rPr lang="uk-UA" altLang="ru-UA" sz="2000" dirty="0">
                <a:solidFill>
                  <a:srgbClr val="002060"/>
                </a:solidFill>
                <a:latin typeface="Times New Roman" panose="02020603050405020304" pitchFamily="18" charset="0"/>
                <a:cs typeface="Times New Roman" panose="02020603050405020304" pitchFamily="18" charset="0"/>
              </a:rPr>
              <a:t>   На даний час Зона Відчуження не є безлюдним місцем, окрім радіаційно-небезпечних об</a:t>
            </a:r>
            <a:r>
              <a:rPr lang="en-US" altLang="ru-RU" sz="2000" dirty="0">
                <a:solidFill>
                  <a:srgbClr val="002060"/>
                </a:solidFill>
                <a:latin typeface="Times New Roman" panose="02020603050405020304" pitchFamily="18" charset="0"/>
                <a:cs typeface="Times New Roman" panose="02020603050405020304" pitchFamily="18" charset="0"/>
              </a:rPr>
              <a:t>’</a:t>
            </a:r>
            <a:r>
              <a:rPr lang="uk-UA" altLang="ja-JP" sz="2000" dirty="0" err="1">
                <a:solidFill>
                  <a:srgbClr val="002060"/>
                </a:solidFill>
                <a:latin typeface="Times New Roman" panose="02020603050405020304" pitchFamily="18" charset="0"/>
                <a:cs typeface="Times New Roman" panose="02020603050405020304" pitchFamily="18" charset="0"/>
              </a:rPr>
              <a:t>єктів</a:t>
            </a:r>
            <a:r>
              <a:rPr lang="uk-UA" altLang="ja-JP" sz="2000" dirty="0">
                <a:solidFill>
                  <a:srgbClr val="002060"/>
                </a:solidFill>
                <a:latin typeface="Times New Roman" panose="02020603050405020304" pitchFamily="18" charset="0"/>
                <a:cs typeface="Times New Roman" panose="02020603050405020304" pitchFamily="18" charset="0"/>
              </a:rPr>
              <a:t>, та об'єктів комплексу виробництв з переробки та зберігання/захоронення радіаційних відходів для забезпечення діяльності та обслуговування цих об'єктів, проведення моніторингу стану природного середовища та догляду за територією Зони Відчуження створено ряд підприємств, установ та організацій, які підпорядковані ДАЗВ. Крім того, до робіт додатково залучаються працівники інших відомств (МВС, СБУ, МОЗ тощо) та підрядні будівельні організації. Зону Відчуження відвідують студенти з метою проходження практики, іноземні делегації, тут працюють багато науковців, які в свою чергу проводять численні наукові дослідження.</a:t>
            </a:r>
            <a:endParaRPr lang="uk-UA" altLang="ru-UA" sz="2000"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65D26D94-F4D1-E843-9CD8-D10F4EDE62F2}"/>
              </a:ext>
            </a:extLst>
          </p:cNvPr>
          <p:cNvSpPr/>
          <p:nvPr/>
        </p:nvSpPr>
        <p:spPr>
          <a:xfrm>
            <a:off x="2023271" y="30532"/>
            <a:ext cx="5097457" cy="646331"/>
          </a:xfrm>
          <a:prstGeom prst="rect">
            <a:avLst/>
          </a:prstGeom>
          <a:gradFill>
            <a:gsLst>
              <a:gs pos="0">
                <a:srgbClr val="F3960F">
                  <a:alpha val="77000"/>
                  <a:lumMod val="49000"/>
                </a:srgbClr>
              </a:gs>
              <a:gs pos="54000">
                <a:srgbClr val="F3960F">
                  <a:lumMod val="45000"/>
                  <a:lumOff val="55000"/>
                </a:srgbClr>
              </a:gs>
              <a:gs pos="83000">
                <a:srgbClr val="F3960F">
                  <a:lumMod val="45000"/>
                  <a:lumOff val="55000"/>
                </a:srgbClr>
              </a:gs>
              <a:gs pos="100000">
                <a:srgbClr val="F3960F">
                  <a:lumMod val="30000"/>
                  <a:lumOff val="70000"/>
                </a:srgbClr>
              </a:gs>
            </a:gsLst>
            <a:lin ang="5400000" scaled="1"/>
          </a:gradFill>
        </p:spPr>
        <p:txBody>
          <a:bodyPr wrap="square">
            <a:spAutoFit/>
          </a:bodyPr>
          <a:lstStyle/>
          <a:p>
            <a:pPr algn="ctr"/>
            <a:r>
              <a:rPr lang="ru-RU" sz="3600" b="1" dirty="0">
                <a:solidFill>
                  <a:srgbClr val="002060"/>
                </a:solidFill>
                <a:latin typeface="Times New Roman" panose="02020603050405020304" pitchFamily="18" charset="0"/>
                <a:cs typeface="Times New Roman" panose="02020603050405020304" pitchFamily="18" charset="0"/>
              </a:rPr>
              <a:t>Зона </a:t>
            </a:r>
            <a:r>
              <a:rPr lang="ru-RU" sz="3600" b="1" dirty="0" err="1">
                <a:solidFill>
                  <a:srgbClr val="002060"/>
                </a:solidFill>
                <a:latin typeface="Times New Roman" panose="02020603050405020304" pitchFamily="18" charset="0"/>
                <a:cs typeface="Times New Roman" panose="02020603050405020304" pitchFamily="18" charset="0"/>
              </a:rPr>
              <a:t>відчудження</a:t>
            </a:r>
            <a:endParaRPr lang="ru-UA" sz="3600" b="1" dirty="0">
              <a:solidFill>
                <a:srgbClr val="002060"/>
              </a:solidFill>
              <a:latin typeface="Times New Roman" panose="02020603050405020304" pitchFamily="18" charset="0"/>
              <a:cs typeface="Times New Roman" panose="02020603050405020304" pitchFamily="18" charset="0"/>
            </a:endParaRPr>
          </a:p>
        </p:txBody>
      </p:sp>
      <p:pic>
        <p:nvPicPr>
          <p:cNvPr id="6" name="Picture 5" descr="C:\Users\Наталія\Desktop\presentation\ЦАЛ_Технічний тур 2.JPG">
            <a:extLst>
              <a:ext uri="{FF2B5EF4-FFF2-40B4-BE49-F238E27FC236}">
                <a16:creationId xmlns:a16="http://schemas.microsoft.com/office/drawing/2014/main" id="{B7EB8964-EC4E-6049-9AB0-33A6C4477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77" y="4544314"/>
            <a:ext cx="2537980" cy="190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Наталія\Desktop\presentation\DSC02697.JPG">
            <a:extLst>
              <a:ext uri="{FF2B5EF4-FFF2-40B4-BE49-F238E27FC236}">
                <a16:creationId xmlns:a16="http://schemas.microsoft.com/office/drawing/2014/main" id="{6D1E2223-5C17-7846-B9AA-490E5C631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245" y="4544314"/>
            <a:ext cx="2855388" cy="190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Наталія\Desktop\presentation\P1210902.JPG">
            <a:extLst>
              <a:ext uri="{FF2B5EF4-FFF2-40B4-BE49-F238E27FC236}">
                <a16:creationId xmlns:a16="http://schemas.microsoft.com/office/drawing/2014/main" id="{9E9D853E-B288-9949-B3A8-2C4D27330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620" y="4544314"/>
            <a:ext cx="2435667" cy="189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52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8000" r="-8000"/>
          </a:stretch>
        </a:blip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F1567A7-1564-E949-B444-94B2BE3F8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49"/>
          <a:stretch/>
        </p:blipFill>
        <p:spPr bwMode="auto">
          <a:xfrm>
            <a:off x="6866576" y="967662"/>
            <a:ext cx="2063703" cy="40517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5A27D7B4-01EB-D742-8B9A-B02D9314ECEB}"/>
              </a:ext>
            </a:extLst>
          </p:cNvPr>
          <p:cNvSpPr/>
          <p:nvPr/>
        </p:nvSpPr>
        <p:spPr>
          <a:xfrm>
            <a:off x="1382269" y="34127"/>
            <a:ext cx="6773008" cy="646331"/>
          </a:xfrm>
          <a:prstGeom prst="rect">
            <a:avLst/>
          </a:prstGeom>
        </p:spPr>
        <p:txBody>
          <a:bodyPr wrap="none">
            <a:spAutoFit/>
          </a:bodyPr>
          <a:lstStyle/>
          <a:p>
            <a:pPr algn="ctr" fontAlgn="base"/>
            <a:r>
              <a:rPr lang="ru-RU" sz="3600" b="1" dirty="0" err="1">
                <a:solidFill>
                  <a:srgbClr val="000000"/>
                </a:solidFill>
                <a:latin typeface="Times New Roman" panose="02020603050405020304" pitchFamily="18" charset="0"/>
                <a:cs typeface="Times New Roman" panose="02020603050405020304" pitchFamily="18" charset="0"/>
              </a:rPr>
              <a:t>Чорнобиль</a:t>
            </a:r>
            <a:r>
              <a:rPr lang="ru-RU" sz="3600" b="1" dirty="0">
                <a:solidFill>
                  <a:srgbClr val="000000"/>
                </a:solidFill>
                <a:latin typeface="Times New Roman" panose="02020603050405020304" pitchFamily="18" charset="0"/>
                <a:cs typeface="Times New Roman" panose="02020603050405020304" pitchFamily="18" charset="0"/>
              </a:rPr>
              <a:t>. </a:t>
            </a:r>
            <a:r>
              <a:rPr lang="ru-RU" sz="3600" b="1" dirty="0" err="1">
                <a:solidFill>
                  <a:srgbClr val="000000"/>
                </a:solidFill>
                <a:latin typeface="Times New Roman" panose="02020603050405020304" pitchFamily="18" charset="0"/>
                <a:cs typeface="Times New Roman" panose="02020603050405020304" pitchFamily="18" charset="0"/>
              </a:rPr>
              <a:t>Цифри</a:t>
            </a:r>
            <a:r>
              <a:rPr lang="ru-RU" sz="3600" b="1" dirty="0">
                <a:solidFill>
                  <a:srgbClr val="000000"/>
                </a:solidFill>
                <a:latin typeface="Times New Roman" panose="02020603050405020304" pitchFamily="18" charset="0"/>
                <a:cs typeface="Times New Roman" panose="02020603050405020304" pitchFamily="18" charset="0"/>
              </a:rPr>
              <a:t> </a:t>
            </a:r>
            <a:r>
              <a:rPr lang="ru-RU" sz="3600" b="1" dirty="0" err="1">
                <a:solidFill>
                  <a:srgbClr val="000000"/>
                </a:solidFill>
                <a:latin typeface="Times New Roman" panose="02020603050405020304" pitchFamily="18" charset="0"/>
                <a:cs typeface="Times New Roman" panose="02020603050405020304" pitchFamily="18" charset="0"/>
              </a:rPr>
              <a:t>катастрофи</a:t>
            </a:r>
            <a:endParaRPr lang="ru-RU" sz="3600" b="1" i="0" u="none" strike="noStrike" dirty="0">
              <a:solidFill>
                <a:srgbClr val="000000"/>
              </a:solidFill>
              <a:effectLst/>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DACE7D9F-CB83-1D4B-B772-AE6AED1B2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475"/>
          <a:stretch/>
        </p:blipFill>
        <p:spPr bwMode="auto">
          <a:xfrm>
            <a:off x="281815" y="1541514"/>
            <a:ext cx="2591000" cy="2904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CD6BB06-4C6F-6849-AC15-31EADD7E13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9" r="20816"/>
          <a:stretch/>
        </p:blipFill>
        <p:spPr bwMode="auto">
          <a:xfrm>
            <a:off x="3131714" y="2794190"/>
            <a:ext cx="3475963" cy="330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99AFBEE-BC64-F546-98B7-816567371190}"/>
              </a:ext>
            </a:extLst>
          </p:cNvPr>
          <p:cNvSpPr/>
          <p:nvPr/>
        </p:nvSpPr>
        <p:spPr>
          <a:xfrm>
            <a:off x="194441" y="-167292"/>
            <a:ext cx="8487104" cy="1938992"/>
          </a:xfrm>
          <a:prstGeom prst="rect">
            <a:avLst/>
          </a:prstGeom>
        </p:spPr>
        <p:txBody>
          <a:bodyPr wrap="square">
            <a:spAutoFit/>
          </a:bodyPr>
          <a:lstStyle/>
          <a:p>
            <a:pPr algn="ctr"/>
            <a:r>
              <a:rPr lang="ru-RU" sz="2000" dirty="0">
                <a:latin typeface="Times New Roman" panose="02020603050405020304" pitchFamily="18" charset="0"/>
                <a:ea typeface="Calibri" panose="020F0502020204030204" pitchFamily="34" charset="0"/>
                <a:cs typeface="Times New Roman" panose="02020603050405020304" pitchFamily="18" charset="0"/>
              </a:rPr>
              <a:t>26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квітня</a:t>
            </a:r>
            <a:r>
              <a:rPr lang="ru-RU" sz="2000" dirty="0">
                <a:latin typeface="Times New Roman" panose="02020603050405020304" pitchFamily="18" charset="0"/>
                <a:ea typeface="Calibri" panose="020F0502020204030204" pitchFamily="34" charset="0"/>
                <a:cs typeface="Times New Roman" panose="02020603050405020304" pitchFamily="18" charset="0"/>
              </a:rPr>
              <a:t> 1986 року в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житті</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всього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українського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народу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відбулася</a:t>
            </a:r>
            <a:r>
              <a:rPr lang="ru-RU" sz="2000" dirty="0">
                <a:latin typeface="Times New Roman" panose="02020603050405020304" pitchFamily="18" charset="0"/>
                <a:ea typeface="Calibri" panose="020F0502020204030204" pitchFamily="34" charset="0"/>
                <a:cs typeface="Times New Roman" panose="02020603050405020304" pitchFamily="18" charset="0"/>
              </a:rPr>
              <a:t> велика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трагедія</a:t>
            </a:r>
            <a:r>
              <a:rPr lang="ru-RU" sz="2000" dirty="0">
                <a:latin typeface="Times New Roman" panose="02020603050405020304" pitchFamily="18" charset="0"/>
                <a:ea typeface="Calibri" panose="020F0502020204030204" pitchFamily="34" charset="0"/>
                <a:cs typeface="Times New Roman" panose="02020603050405020304" pitchFamily="18" charset="0"/>
              </a:rPr>
              <a:t> –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вибух</a:t>
            </a:r>
            <a:r>
              <a:rPr lang="ru-RU" sz="2000" dirty="0">
                <a:latin typeface="Times New Roman" panose="02020603050405020304" pitchFamily="18" charset="0"/>
                <a:ea typeface="Calibri" panose="020F0502020204030204" pitchFamily="34" charset="0"/>
                <a:cs typeface="Times New Roman" panose="02020603050405020304" pitchFamily="18" charset="0"/>
              </a:rPr>
              <a:t> на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Чорнобильській</a:t>
            </a:r>
            <a:r>
              <a:rPr lang="ru-RU" sz="2000" dirty="0">
                <a:latin typeface="Times New Roman" panose="02020603050405020304" pitchFamily="18" charset="0"/>
                <a:ea typeface="Calibri" panose="020F0502020204030204" pitchFamily="34" charset="0"/>
                <a:cs typeface="Times New Roman" panose="02020603050405020304" pitchFamily="18" charset="0"/>
              </a:rPr>
              <a:t> АЕС,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який</a:t>
            </a:r>
            <a:r>
              <a:rPr lang="ru-RU" sz="2000" dirty="0">
                <a:latin typeface="Times New Roman" panose="02020603050405020304" pitchFamily="18" charset="0"/>
                <a:ea typeface="Calibri" panose="020F0502020204030204" pitchFamily="34" charset="0"/>
                <a:cs typeface="Times New Roman" panose="02020603050405020304" pitchFamily="18" charset="0"/>
              </a:rPr>
              <a:t> забрав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сотні</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життів</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рятувальників</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які</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ціною</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свого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життя</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рятували</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життя</a:t>
            </a:r>
            <a:r>
              <a:rPr lang="ru-RU" sz="2000" dirty="0">
                <a:latin typeface="Times New Roman" panose="02020603050405020304" pitchFamily="18" charset="0"/>
                <a:ea typeface="Calibri" panose="020F0502020204030204" pitchFamily="34" charset="0"/>
                <a:cs typeface="Times New Roman" panose="02020603050405020304" pitchFamily="18" charset="0"/>
              </a:rPr>
              <a:t> людей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сьогодення</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Тисячі</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рятувальників</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отримали</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велику</a:t>
            </a:r>
            <a:r>
              <a:rPr lang="ru-RU" sz="2000" dirty="0">
                <a:latin typeface="Times New Roman" panose="02020603050405020304" pitchFamily="18" charset="0"/>
                <a:ea typeface="Calibri" panose="020F0502020204030204" pitchFamily="34" charset="0"/>
                <a:cs typeface="Times New Roman" panose="02020603050405020304" pitchFamily="18" charset="0"/>
              </a:rPr>
              <a:t> дозу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радіоактивного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випромінювання, яка і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призвела</a:t>
            </a:r>
            <a:r>
              <a:rPr lang="ru-RU" sz="2000" dirty="0">
                <a:latin typeface="Times New Roman" panose="02020603050405020304" pitchFamily="18" charset="0"/>
                <a:ea typeface="Calibri" panose="020F0502020204030204" pitchFamily="34" charset="0"/>
                <a:cs typeface="Times New Roman" panose="02020603050405020304" pitchFamily="18" charset="0"/>
              </a:rPr>
              <a:t> до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променевої</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хвороби</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цих</a:t>
            </a:r>
            <a:r>
              <a:rPr lang="ru-RU" sz="2000" dirty="0">
                <a:latin typeface="Times New Roman" panose="02020603050405020304" pitchFamily="18" charset="0"/>
                <a:ea typeface="Calibri" panose="020F0502020204030204" pitchFamily="34" charset="0"/>
                <a:cs typeface="Times New Roman" panose="02020603050405020304" pitchFamily="18" charset="0"/>
              </a:rPr>
              <a:t> людей і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це</a:t>
            </a:r>
            <a:r>
              <a:rPr lang="ru-RU" sz="2000" dirty="0">
                <a:latin typeface="Times New Roman" panose="02020603050405020304" pitchFamily="18" charset="0"/>
                <a:ea typeface="Calibri" panose="020F0502020204030204" pitchFamily="34" charset="0"/>
                <a:cs typeface="Times New Roman" panose="02020603050405020304" pitchFamily="18" charset="0"/>
              </a:rPr>
              <a:t> стало для них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смертельним</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вироком</a:t>
            </a:r>
            <a:r>
              <a:rPr lang="ru-RU" sz="2000" dirty="0">
                <a:latin typeface="Times New Roman" panose="02020603050405020304" pitchFamily="18" charset="0"/>
                <a:ea typeface="Calibri" panose="020F0502020204030204" pitchFamily="34" charset="0"/>
                <a:cs typeface="Times New Roman" panose="02020603050405020304" pitchFamily="18" charset="0"/>
              </a:rPr>
              <a:t>.</a:t>
            </a:r>
            <a:endParaRPr lang="ru-UA"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233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Чорнобиль – біль наш довічний | Веселівська громада">
            <a:extLst>
              <a:ext uri="{FF2B5EF4-FFF2-40B4-BE49-F238E27FC236}">
                <a16:creationId xmlns:a16="http://schemas.microsoft.com/office/drawing/2014/main" id="{906BF4A9-97F4-8D48-8B35-88F32DDF8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2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22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3074" name="Picture 2" descr="rad fon">
            <a:extLst>
              <a:ext uri="{FF2B5EF4-FFF2-40B4-BE49-F238E27FC236}">
                <a16:creationId xmlns:a16="http://schemas.microsoft.com/office/drawing/2014/main" id="{036EB164-F9DA-5943-ABC7-5D4FBBC9C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34" y="3331824"/>
            <a:ext cx="8560340" cy="342562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CD2588A2-F5F0-0241-AF19-FFC78A609D33}"/>
              </a:ext>
            </a:extLst>
          </p:cNvPr>
          <p:cNvSpPr/>
          <p:nvPr/>
        </p:nvSpPr>
        <p:spPr>
          <a:xfrm>
            <a:off x="398834" y="1114506"/>
            <a:ext cx="8560339" cy="1631216"/>
          </a:xfrm>
          <a:prstGeom prst="rect">
            <a:avLst/>
          </a:prstGeom>
          <a:noFill/>
        </p:spPr>
        <p:txBody>
          <a:bodyPr wrap="square">
            <a:spAutoFit/>
          </a:bodyPr>
          <a:lstStyle/>
          <a:p>
            <a:pPr algn="just"/>
            <a:r>
              <a:rPr lang="ru-RU" sz="2000" dirty="0">
                <a:solidFill>
                  <a:srgbClr val="002D87"/>
                </a:solidFill>
                <a:latin typeface="Times New Roman" panose="02020603050405020304" pitchFamily="18" charset="0"/>
              </a:rPr>
              <a:t>Радіоактивні </a:t>
            </a:r>
            <a:r>
              <a:rPr lang="ru-RU" sz="2000" dirty="0" err="1">
                <a:solidFill>
                  <a:srgbClr val="002D87"/>
                </a:solidFill>
                <a:latin typeface="Times New Roman" panose="02020603050405020304" pitchFamily="18" charset="0"/>
              </a:rPr>
              <a:t>елементи</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можуть</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давати</a:t>
            </a:r>
            <a:r>
              <a:rPr lang="ru-RU" sz="2000" dirty="0">
                <a:solidFill>
                  <a:srgbClr val="002D87"/>
                </a:solidFill>
                <a:latin typeface="Times New Roman" panose="02020603050405020304" pitchFamily="18" charset="0"/>
              </a:rPr>
              <a:t> три </a:t>
            </a:r>
            <a:r>
              <a:rPr lang="ru-RU" sz="2000" dirty="0" err="1">
                <a:solidFill>
                  <a:srgbClr val="002D87"/>
                </a:solidFill>
                <a:latin typeface="Times New Roman" panose="02020603050405020304" pitchFamily="18" charset="0"/>
              </a:rPr>
              <a:t>види</a:t>
            </a:r>
            <a:r>
              <a:rPr lang="ru-RU" sz="2000" dirty="0">
                <a:solidFill>
                  <a:srgbClr val="002D87"/>
                </a:solidFill>
                <a:latin typeface="Times New Roman" panose="02020603050405020304" pitchFamily="18" charset="0"/>
              </a:rPr>
              <a:t> випромінювання: </a:t>
            </a:r>
          </a:p>
          <a:p>
            <a:pPr marL="342900" indent="-342900" algn="just">
              <a:buFont typeface="Arial" panose="020B0604020202020204" pitchFamily="34" charset="0"/>
              <a:buChar char="•"/>
            </a:pPr>
            <a:r>
              <a:rPr lang="ru-RU" sz="2000" dirty="0">
                <a:solidFill>
                  <a:srgbClr val="002D87"/>
                </a:solidFill>
                <a:latin typeface="Times New Roman" panose="02020603050405020304" pitchFamily="18" charset="0"/>
              </a:rPr>
              <a:t>альфа-, </a:t>
            </a:r>
          </a:p>
          <a:p>
            <a:pPr marL="342900" indent="-342900" algn="just">
              <a:buFont typeface="Arial" panose="020B0604020202020204" pitchFamily="34" charset="0"/>
              <a:buChar char="•"/>
            </a:pPr>
            <a:r>
              <a:rPr lang="ru-RU" sz="2000" dirty="0">
                <a:solidFill>
                  <a:srgbClr val="002D87"/>
                </a:solidFill>
                <a:latin typeface="Times New Roman" panose="02020603050405020304" pitchFamily="18" charset="0"/>
              </a:rPr>
              <a:t>бета-</a:t>
            </a:r>
          </a:p>
          <a:p>
            <a:pPr marL="342900" indent="-342900" algn="just">
              <a:buFont typeface="Arial" panose="020B0604020202020204" pitchFamily="34" charset="0"/>
              <a:buChar char="•"/>
            </a:pPr>
            <a:r>
              <a:rPr lang="ru-RU" sz="2000" dirty="0">
                <a:solidFill>
                  <a:srgbClr val="002D87"/>
                </a:solidFill>
                <a:latin typeface="Times New Roman" panose="02020603050405020304" pitchFamily="18" charset="0"/>
              </a:rPr>
              <a:t>гамма- випромінювання, </a:t>
            </a:r>
            <a:r>
              <a:rPr lang="ru-RU" sz="2000" dirty="0" err="1">
                <a:solidFill>
                  <a:srgbClr val="002D87"/>
                </a:solidFill>
                <a:latin typeface="Times New Roman" panose="02020603050405020304" pitchFamily="18" charset="0"/>
              </a:rPr>
              <a:t>які</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можуть</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призвести</a:t>
            </a:r>
            <a:r>
              <a:rPr lang="ru-RU" sz="2000" dirty="0">
                <a:solidFill>
                  <a:srgbClr val="002D87"/>
                </a:solidFill>
                <a:latin typeface="Times New Roman" panose="02020603050405020304" pitchFamily="18" charset="0"/>
              </a:rPr>
              <a:t> до </a:t>
            </a:r>
            <a:r>
              <a:rPr lang="ru-RU" sz="2000" dirty="0" err="1">
                <a:solidFill>
                  <a:srgbClr val="002D87"/>
                </a:solidFill>
                <a:latin typeface="Times New Roman" panose="02020603050405020304" pitchFamily="18" charset="0"/>
              </a:rPr>
              <a:t>важких</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захворювань</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генетичних</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порушень</a:t>
            </a:r>
            <a:r>
              <a:rPr lang="ru-RU" sz="2000" dirty="0">
                <a:solidFill>
                  <a:srgbClr val="002D87"/>
                </a:solidFill>
                <a:latin typeface="Times New Roman" panose="02020603050405020304" pitchFamily="18" charset="0"/>
              </a:rPr>
              <a:t> та </a:t>
            </a:r>
            <a:r>
              <a:rPr lang="ru-RU" sz="2000" dirty="0" err="1">
                <a:solidFill>
                  <a:srgbClr val="002D87"/>
                </a:solidFill>
                <a:latin typeface="Times New Roman" panose="02020603050405020304" pitchFamily="18" charset="0"/>
              </a:rPr>
              <a:t>загибелі</a:t>
            </a:r>
            <a:r>
              <a:rPr lang="ru-RU" sz="2000" dirty="0">
                <a:solidFill>
                  <a:srgbClr val="002D87"/>
                </a:solidFill>
                <a:latin typeface="Times New Roman" panose="02020603050405020304" pitchFamily="18" charset="0"/>
              </a:rPr>
              <a:t> </a:t>
            </a:r>
            <a:r>
              <a:rPr lang="ru-RU" sz="2000" dirty="0" err="1">
                <a:solidFill>
                  <a:srgbClr val="002D87"/>
                </a:solidFill>
                <a:latin typeface="Times New Roman" panose="02020603050405020304" pitchFamily="18" charset="0"/>
              </a:rPr>
              <a:t>людини</a:t>
            </a:r>
            <a:r>
              <a:rPr lang="ru-RU" sz="2000" dirty="0">
                <a:solidFill>
                  <a:srgbClr val="002D87"/>
                </a:solidFill>
                <a:latin typeface="Times New Roman" panose="02020603050405020304" pitchFamily="18" charset="0"/>
              </a:rPr>
              <a:t>. </a:t>
            </a:r>
            <a:endParaRPr lang="ru-RU" sz="2000" dirty="0">
              <a:effectLst/>
            </a:endParaRPr>
          </a:p>
        </p:txBody>
      </p:sp>
      <p:sp>
        <p:nvSpPr>
          <p:cNvPr id="5" name="Прямоугольник 4">
            <a:extLst>
              <a:ext uri="{FF2B5EF4-FFF2-40B4-BE49-F238E27FC236}">
                <a16:creationId xmlns:a16="http://schemas.microsoft.com/office/drawing/2014/main" id="{CF4800A5-7F66-A148-8A0D-2802431AEFD2}"/>
              </a:ext>
            </a:extLst>
          </p:cNvPr>
          <p:cNvSpPr/>
          <p:nvPr/>
        </p:nvSpPr>
        <p:spPr>
          <a:xfrm>
            <a:off x="2467276" y="189850"/>
            <a:ext cx="4959243"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Види випромінювання</a:t>
            </a:r>
          </a:p>
        </p:txBody>
      </p:sp>
    </p:spTree>
    <p:extLst>
      <p:ext uri="{BB962C8B-B14F-4D97-AF65-F5344CB8AC3E}">
        <p14:creationId xmlns:p14="http://schemas.microsoft.com/office/powerpoint/2010/main" val="12350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checkerboard(across)">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D2588A2-F5F0-0241-AF19-FFC78A609D33}"/>
              </a:ext>
            </a:extLst>
          </p:cNvPr>
          <p:cNvSpPr/>
          <p:nvPr/>
        </p:nvSpPr>
        <p:spPr>
          <a:xfrm>
            <a:off x="0" y="661036"/>
            <a:ext cx="6118698" cy="1469673"/>
          </a:xfrm>
          <a:prstGeom prst="rect">
            <a:avLst/>
          </a:prstGeom>
        </p:spPr>
        <p:txBody>
          <a:bodyPr wrap="square">
            <a:spAutoFit/>
          </a:bodyPr>
          <a:lstStyle/>
          <a:p>
            <a:r>
              <a:rPr lang="ru-RU" b="1" dirty="0">
                <a:solidFill>
                  <a:srgbClr val="002D87"/>
                </a:solidFill>
                <a:latin typeface="Times New Roman" panose="02020603050405020304" pitchFamily="18" charset="0"/>
              </a:rPr>
              <a:t>Альфа-</a:t>
            </a:r>
            <a:r>
              <a:rPr lang="ru-RU" b="1" dirty="0" err="1">
                <a:solidFill>
                  <a:srgbClr val="002D87"/>
                </a:solidFill>
                <a:latin typeface="Times New Roman" panose="02020603050405020304" pitchFamily="18" charset="0"/>
              </a:rPr>
              <a:t>випромінювання</a:t>
            </a:r>
            <a:r>
              <a:rPr lang="ru-RU" dirty="0">
                <a:solidFill>
                  <a:srgbClr val="002D87"/>
                </a:solidFill>
                <a:latin typeface="Times New Roman" panose="02020603050405020304" pitchFamily="18" charset="0"/>
              </a:rPr>
              <a:t> – </a:t>
            </a:r>
            <a:r>
              <a:rPr lang="ru-RU" dirty="0" err="1">
                <a:solidFill>
                  <a:srgbClr val="002D87"/>
                </a:solidFill>
                <a:latin typeface="Times New Roman" panose="02020603050405020304" pitchFamily="18" charset="0"/>
              </a:rPr>
              <a:t>це</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потік</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важких</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часток</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що</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складаються</a:t>
            </a:r>
            <a:r>
              <a:rPr lang="ru-RU" dirty="0">
                <a:solidFill>
                  <a:srgbClr val="002D87"/>
                </a:solidFill>
                <a:latin typeface="Times New Roman" panose="02020603050405020304" pitchFamily="18" charset="0"/>
              </a:rPr>
              <a:t> з </a:t>
            </a:r>
            <a:r>
              <a:rPr lang="ru-RU" dirty="0" err="1">
                <a:solidFill>
                  <a:srgbClr val="002D87"/>
                </a:solidFill>
                <a:latin typeface="Times New Roman" panose="02020603050405020304" pitchFamily="18" charset="0"/>
              </a:rPr>
              <a:t>нейтронів</a:t>
            </a:r>
            <a:r>
              <a:rPr lang="ru-RU" dirty="0">
                <a:solidFill>
                  <a:srgbClr val="002D87"/>
                </a:solidFill>
                <a:latin typeface="Times New Roman" panose="02020603050405020304" pitchFamily="18" charset="0"/>
              </a:rPr>
              <a:t> і </a:t>
            </a:r>
            <a:r>
              <a:rPr lang="ru-RU" dirty="0" err="1">
                <a:solidFill>
                  <a:srgbClr val="002D87"/>
                </a:solidFill>
                <a:latin typeface="Times New Roman" panose="02020603050405020304" pitchFamily="18" charset="0"/>
              </a:rPr>
              <a:t>протонів</a:t>
            </a:r>
            <a:r>
              <a:rPr lang="ru-RU" dirty="0">
                <a:solidFill>
                  <a:srgbClr val="002D87"/>
                </a:solidFill>
                <a:latin typeface="Times New Roman" panose="02020603050405020304" pitchFamily="18" charset="0"/>
              </a:rPr>
              <a:t>, не </a:t>
            </a:r>
            <a:r>
              <a:rPr lang="ru-RU" dirty="0" err="1">
                <a:solidFill>
                  <a:srgbClr val="002D87"/>
                </a:solidFill>
                <a:latin typeface="Times New Roman" panose="02020603050405020304" pitchFamily="18" charset="0"/>
              </a:rPr>
              <a:t>здатне</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проникнути</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навіть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крізь</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аркуш</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паперу</a:t>
            </a:r>
            <a:r>
              <a:rPr lang="ru-RU" dirty="0">
                <a:solidFill>
                  <a:srgbClr val="002D87"/>
                </a:solidFill>
                <a:latin typeface="Times New Roman" panose="02020603050405020304" pitchFamily="18" charset="0"/>
              </a:rPr>
              <a:t> і </a:t>
            </a:r>
            <a:r>
              <a:rPr lang="ru-RU" dirty="0" err="1">
                <a:solidFill>
                  <a:srgbClr val="002D87"/>
                </a:solidFill>
                <a:latin typeface="Times New Roman" panose="02020603050405020304" pitchFamily="18" charset="0"/>
              </a:rPr>
              <a:t>людську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шкіру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Стає</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небезпечним</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тільки</a:t>
            </a:r>
            <a:r>
              <a:rPr lang="ru-RU" dirty="0">
                <a:solidFill>
                  <a:srgbClr val="002D87"/>
                </a:solidFill>
                <a:latin typeface="Times New Roman" panose="02020603050405020304" pitchFamily="18" charset="0"/>
              </a:rPr>
              <a:t> при </a:t>
            </a:r>
            <a:r>
              <a:rPr lang="ru-RU" dirty="0" err="1">
                <a:solidFill>
                  <a:srgbClr val="002D87"/>
                </a:solidFill>
                <a:latin typeface="Times New Roman" panose="02020603050405020304" pitchFamily="18" charset="0"/>
              </a:rPr>
              <a:t>попаданні</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всередину</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організму</a:t>
            </a:r>
            <a:r>
              <a:rPr lang="ru-RU" dirty="0">
                <a:solidFill>
                  <a:srgbClr val="002D87"/>
                </a:solidFill>
                <a:latin typeface="Times New Roman" panose="02020603050405020304" pitchFamily="18" charset="0"/>
              </a:rPr>
              <a:t> з </a:t>
            </a:r>
            <a:r>
              <a:rPr lang="ru-RU" dirty="0" err="1">
                <a:solidFill>
                  <a:srgbClr val="002D87"/>
                </a:solidFill>
                <a:latin typeface="Times New Roman" panose="02020603050405020304" pitchFamily="18" charset="0"/>
              </a:rPr>
              <a:t>повітрям</a:t>
            </a:r>
            <a:r>
              <a:rPr lang="ru-RU" dirty="0">
                <a:solidFill>
                  <a:srgbClr val="002D87"/>
                </a:solidFill>
                <a:latin typeface="Times New Roman" panose="02020603050405020304" pitchFamily="18" charset="0"/>
              </a:rPr>
              <a:t>, </a:t>
            </a:r>
            <a:r>
              <a:rPr lang="ru-RU" dirty="0" err="1">
                <a:solidFill>
                  <a:srgbClr val="002D87"/>
                </a:solidFill>
                <a:latin typeface="Times New Roman" panose="02020603050405020304" pitchFamily="18" charset="0"/>
              </a:rPr>
              <a:t>їжею</a:t>
            </a:r>
            <a:r>
              <a:rPr lang="ru-RU" dirty="0">
                <a:solidFill>
                  <a:srgbClr val="002D87"/>
                </a:solidFill>
                <a:latin typeface="Times New Roman" panose="02020603050405020304" pitchFamily="18" charset="0"/>
              </a:rPr>
              <a:t>, через рану.</a:t>
            </a:r>
          </a:p>
        </p:txBody>
      </p:sp>
      <p:sp>
        <p:nvSpPr>
          <p:cNvPr id="5" name="Прямоугольник 4">
            <a:extLst>
              <a:ext uri="{FF2B5EF4-FFF2-40B4-BE49-F238E27FC236}">
                <a16:creationId xmlns:a16="http://schemas.microsoft.com/office/drawing/2014/main" id="{CF4800A5-7F66-A148-8A0D-2802431AEFD2}"/>
              </a:ext>
            </a:extLst>
          </p:cNvPr>
          <p:cNvSpPr/>
          <p:nvPr/>
        </p:nvSpPr>
        <p:spPr>
          <a:xfrm>
            <a:off x="2438093" y="20695"/>
            <a:ext cx="4959243"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Види випромінювання</a:t>
            </a:r>
          </a:p>
        </p:txBody>
      </p:sp>
      <p:pic>
        <p:nvPicPr>
          <p:cNvPr id="6" name="Picture 2" descr="Файл:Alpha Decay.svg">
            <a:extLst>
              <a:ext uri="{FF2B5EF4-FFF2-40B4-BE49-F238E27FC236}">
                <a16:creationId xmlns:a16="http://schemas.microsoft.com/office/drawing/2014/main" id="{3F4627D5-470D-4649-AAFC-9C43105FCB41}"/>
              </a:ext>
            </a:extLst>
          </p:cNvPr>
          <p:cNvPicPr>
            <a:picLocks noChangeAspect="1" noChangeArrowheads="1"/>
          </p:cNvPicPr>
          <p:nvPr/>
        </p:nvPicPr>
        <p:blipFill>
          <a:blip r:embed="rId3"/>
          <a:srcRect/>
          <a:stretch>
            <a:fillRect/>
          </a:stretch>
        </p:blipFill>
        <p:spPr bwMode="auto">
          <a:xfrm>
            <a:off x="6118698" y="153485"/>
            <a:ext cx="2995355" cy="2036842"/>
          </a:xfrm>
          <a:prstGeom prst="rect">
            <a:avLst/>
          </a:prstGeom>
          <a:noFill/>
        </p:spPr>
      </p:pic>
      <p:sp>
        <p:nvSpPr>
          <p:cNvPr id="3" name="Прямоугольник 2">
            <a:extLst>
              <a:ext uri="{FF2B5EF4-FFF2-40B4-BE49-F238E27FC236}">
                <a16:creationId xmlns:a16="http://schemas.microsoft.com/office/drawing/2014/main" id="{98CB3C0E-899B-C74E-BDC0-006A43739FE8}"/>
              </a:ext>
            </a:extLst>
          </p:cNvPr>
          <p:cNvSpPr/>
          <p:nvPr/>
        </p:nvSpPr>
        <p:spPr>
          <a:xfrm>
            <a:off x="4417438" y="2057002"/>
            <a:ext cx="4572000" cy="1323439"/>
          </a:xfrm>
          <a:prstGeom prst="rect">
            <a:avLst/>
          </a:prstGeom>
        </p:spPr>
        <p:txBody>
          <a:bodyPr>
            <a:spAutoFit/>
          </a:bodyPr>
          <a:lstStyle/>
          <a:p>
            <a:pPr algn="just"/>
            <a:r>
              <a:rPr lang="ru-RU" sz="2000" b="1" dirty="0">
                <a:solidFill>
                  <a:srgbClr val="002060"/>
                </a:solidFill>
                <a:latin typeface="Times New Roman" panose="02020603050405020304" pitchFamily="18" charset="0"/>
                <a:cs typeface="Times New Roman" panose="02020603050405020304" pitchFamily="18" charset="0"/>
              </a:rPr>
              <a:t>Бета-</a:t>
            </a:r>
            <a:r>
              <a:rPr lang="ru-RU" sz="2000" b="1" dirty="0" err="1">
                <a:solidFill>
                  <a:srgbClr val="002060"/>
                </a:solidFill>
                <a:latin typeface="Times New Roman" panose="02020603050405020304" pitchFamily="18" charset="0"/>
                <a:cs typeface="Times New Roman" panose="02020603050405020304" pitchFamily="18" charset="0"/>
              </a:rPr>
              <a:t>випромінювання</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являє</a:t>
            </a:r>
            <a:r>
              <a:rPr lang="ru-RU" sz="2000" dirty="0">
                <a:solidFill>
                  <a:srgbClr val="002060"/>
                </a:solidFill>
                <a:latin typeface="Times New Roman" panose="02020603050405020304" pitchFamily="18" charset="0"/>
                <a:cs typeface="Times New Roman" panose="02020603050405020304" pitchFamily="18" charset="0"/>
              </a:rPr>
              <a:t> собою </a:t>
            </a:r>
            <a:r>
              <a:rPr lang="ru-RU" sz="2000" dirty="0" err="1">
                <a:solidFill>
                  <a:srgbClr val="002060"/>
                </a:solidFill>
                <a:latin typeface="Times New Roman" panose="02020603050405020304" pitchFamily="18" charset="0"/>
                <a:cs typeface="Times New Roman" panose="02020603050405020304" pitchFamily="18" charset="0"/>
              </a:rPr>
              <a:t>потік</a:t>
            </a:r>
            <a:r>
              <a:rPr lang="ru-RU" sz="2000" dirty="0">
                <a:solidFill>
                  <a:srgbClr val="002060"/>
                </a:solidFill>
                <a:latin typeface="Times New Roman" panose="02020603050405020304" pitchFamily="18" charset="0"/>
                <a:cs typeface="Times New Roman" panose="02020603050405020304" pitchFamily="18" charset="0"/>
              </a:rPr>
              <a:t> негативно </a:t>
            </a:r>
            <a:r>
              <a:rPr lang="ru-RU" sz="2000" dirty="0" err="1">
                <a:solidFill>
                  <a:srgbClr val="002060"/>
                </a:solidFill>
                <a:latin typeface="Times New Roman" panose="02020603050405020304" pitchFamily="18" charset="0"/>
                <a:cs typeface="Times New Roman" panose="02020603050405020304" pitchFamily="18" charset="0"/>
              </a:rPr>
              <a:t>заряджених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часток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здатних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проникати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крізь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шкіру</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глибину</a:t>
            </a:r>
            <a:r>
              <a:rPr lang="ru-RU" sz="2000" dirty="0">
                <a:solidFill>
                  <a:srgbClr val="002060"/>
                </a:solidFill>
                <a:latin typeface="Times New Roman" panose="02020603050405020304" pitchFamily="18" charset="0"/>
                <a:cs typeface="Times New Roman" panose="02020603050405020304" pitchFamily="18" charset="0"/>
              </a:rPr>
              <a:t> 1-2 см.</a:t>
            </a:r>
          </a:p>
        </p:txBody>
      </p:sp>
      <p:pic>
        <p:nvPicPr>
          <p:cNvPr id="7" name="Picture 2" descr="http://cdn.bolshoyvopros.ru/files/users/images/49/e0/49e0c2e06f0bd74673145c403bf7c92f.jpg">
            <a:extLst>
              <a:ext uri="{FF2B5EF4-FFF2-40B4-BE49-F238E27FC236}">
                <a16:creationId xmlns:a16="http://schemas.microsoft.com/office/drawing/2014/main" id="{60C600DD-8134-7646-9A9D-B5B1952C80D0}"/>
              </a:ext>
            </a:extLst>
          </p:cNvPr>
          <p:cNvPicPr>
            <a:picLocks noChangeAspect="1" noChangeArrowheads="1"/>
          </p:cNvPicPr>
          <p:nvPr/>
        </p:nvPicPr>
        <p:blipFill>
          <a:blip r:embed="rId4"/>
          <a:srcRect/>
          <a:stretch>
            <a:fillRect/>
          </a:stretch>
        </p:blipFill>
        <p:spPr bwMode="auto">
          <a:xfrm>
            <a:off x="794514" y="2057002"/>
            <a:ext cx="3483882" cy="1599519"/>
          </a:xfrm>
          <a:prstGeom prst="rect">
            <a:avLst/>
          </a:prstGeom>
          <a:noFill/>
        </p:spPr>
      </p:pic>
      <p:sp>
        <p:nvSpPr>
          <p:cNvPr id="4" name="Прямоугольник 3">
            <a:extLst>
              <a:ext uri="{FF2B5EF4-FFF2-40B4-BE49-F238E27FC236}">
                <a16:creationId xmlns:a16="http://schemas.microsoft.com/office/drawing/2014/main" id="{6AF0813B-9CB2-024A-9661-8B75F502DF63}"/>
              </a:ext>
            </a:extLst>
          </p:cNvPr>
          <p:cNvSpPr/>
          <p:nvPr/>
        </p:nvSpPr>
        <p:spPr>
          <a:xfrm>
            <a:off x="-22520" y="3598679"/>
            <a:ext cx="7419856" cy="1015663"/>
          </a:xfrm>
          <a:prstGeom prst="rect">
            <a:avLst/>
          </a:prstGeom>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Гамма-</a:t>
            </a:r>
            <a:r>
              <a:rPr lang="ru-RU" sz="2000" b="1" dirty="0" err="1">
                <a:solidFill>
                  <a:srgbClr val="002060"/>
                </a:solidFill>
                <a:latin typeface="Times New Roman" panose="02020603050405020304" pitchFamily="18" charset="0"/>
                <a:cs typeface="Times New Roman" panose="02020603050405020304" pitchFamily="18" charset="0"/>
              </a:rPr>
              <a:t>випромінювання</a:t>
            </a:r>
            <a:r>
              <a:rPr lang="ru-RU" sz="2000" dirty="0">
                <a:solidFill>
                  <a:srgbClr val="002060"/>
                </a:solidFill>
                <a:latin typeface="Times New Roman" panose="02020603050405020304" pitchFamily="18" charset="0"/>
                <a:cs typeface="Times New Roman" panose="02020603050405020304" pitchFamily="18" charset="0"/>
              </a:rPr>
              <a:t> – </a:t>
            </a:r>
            <a:r>
              <a:rPr lang="ru-RU" sz="2000" dirty="0" err="1">
                <a:solidFill>
                  <a:srgbClr val="002060"/>
                </a:solidFill>
                <a:latin typeface="Times New Roman" panose="02020603050405020304" pitchFamily="18" charset="0"/>
                <a:cs typeface="Times New Roman" panose="02020603050405020304" pitchFamily="18" charset="0"/>
              </a:rPr>
              <a:t>має</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найвищу</a:t>
            </a:r>
            <a:r>
              <a:rPr lang="ru-RU" sz="2000" dirty="0">
                <a:solidFill>
                  <a:srgbClr val="002060"/>
                </a:solidFill>
                <a:latin typeface="Times New Roman" panose="02020603050405020304" pitchFamily="18" charset="0"/>
                <a:cs typeface="Times New Roman" panose="02020603050405020304" pitchFamily="18" charset="0"/>
              </a:rPr>
              <a:t> проникну </a:t>
            </a:r>
            <a:r>
              <a:rPr lang="ru-RU" sz="2000" dirty="0" err="1">
                <a:solidFill>
                  <a:srgbClr val="002060"/>
                </a:solidFill>
                <a:latin typeface="Times New Roman" panose="02020603050405020304" pitchFamily="18" charset="0"/>
                <a:cs typeface="Times New Roman" panose="02020603050405020304" pitchFamily="18" charset="0"/>
              </a:rPr>
              <a:t>здатність</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Такий</a:t>
            </a:r>
            <a:r>
              <a:rPr lang="ru-RU" sz="2000" dirty="0">
                <a:solidFill>
                  <a:srgbClr val="002060"/>
                </a:solidFill>
                <a:latin typeface="Times New Roman" panose="02020603050405020304" pitchFamily="18" charset="0"/>
                <a:cs typeface="Times New Roman" panose="02020603050405020304" pitchFamily="18" charset="0"/>
              </a:rPr>
              <a:t> вид випромінювання </a:t>
            </a:r>
            <a:r>
              <a:rPr lang="ru-RU" sz="2000" dirty="0" err="1">
                <a:solidFill>
                  <a:srgbClr val="002060"/>
                </a:solidFill>
                <a:latin typeface="Times New Roman" panose="02020603050405020304" pitchFamily="18" charset="0"/>
                <a:cs typeface="Times New Roman" panose="02020603050405020304" pitchFamily="18" charset="0"/>
              </a:rPr>
              <a:t>може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затримати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товста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свинцева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або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бетонна</a:t>
            </a:r>
            <a:r>
              <a:rPr lang="ru-RU" sz="2000" dirty="0">
                <a:solidFill>
                  <a:srgbClr val="002060"/>
                </a:solidFill>
                <a:latin typeface="Times New Roman" panose="02020603050405020304" pitchFamily="18" charset="0"/>
                <a:cs typeface="Times New Roman" panose="02020603050405020304" pitchFamily="18" charset="0"/>
              </a:rPr>
              <a:t> плита.</a:t>
            </a:r>
          </a:p>
        </p:txBody>
      </p:sp>
      <p:pic>
        <p:nvPicPr>
          <p:cNvPr id="13314" name="Picture 2">
            <a:extLst>
              <a:ext uri="{FF2B5EF4-FFF2-40B4-BE49-F238E27FC236}">
                <a16:creationId xmlns:a16="http://schemas.microsoft.com/office/drawing/2014/main" id="{67A24894-2948-7F4E-ACA9-A37B7D246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756" y="3229749"/>
            <a:ext cx="1682050" cy="12645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види іонізуючого випромінювання - іонізуюче випромінювання">
            <a:extLst>
              <a:ext uri="{FF2B5EF4-FFF2-40B4-BE49-F238E27FC236}">
                <a16:creationId xmlns:a16="http://schemas.microsoft.com/office/drawing/2014/main" id="{C1E6FEBD-D45B-6047-8505-AEEA1A1B23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43" y="4614342"/>
            <a:ext cx="6197084" cy="214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1331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316"/>
                                        </p:tgtEl>
                                        <p:attrNameLst>
                                          <p:attrName>style.visibility</p:attrName>
                                        </p:attrNameLst>
                                      </p:cBhvr>
                                      <p:to>
                                        <p:strVal val="visible"/>
                                      </p:to>
                                    </p:set>
                                    <p:anim calcmode="lin" valueType="num">
                                      <p:cBhvr additive="base">
                                        <p:cTn id="40" dur="500" fill="hold"/>
                                        <p:tgtEl>
                                          <p:spTgt spid="13316"/>
                                        </p:tgtEl>
                                        <p:attrNameLst>
                                          <p:attrName>ppt_x</p:attrName>
                                        </p:attrNameLst>
                                      </p:cBhvr>
                                      <p:tavLst>
                                        <p:tav tm="0">
                                          <p:val>
                                            <p:strVal val="#ppt_x"/>
                                          </p:val>
                                        </p:tav>
                                        <p:tav tm="100000">
                                          <p:val>
                                            <p:strVal val="#ppt_x"/>
                                          </p:val>
                                        </p:tav>
                                      </p:tavLst>
                                    </p:anim>
                                    <p:anim calcmode="lin" valueType="num">
                                      <p:cBhvr additive="base">
                                        <p:cTn id="41"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12000" r="-12000"/>
          </a:stretch>
        </a:blip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75FE695-2A9C-B549-A8A7-575FD2B4A557}"/>
              </a:ext>
            </a:extLst>
          </p:cNvPr>
          <p:cNvSpPr/>
          <p:nvPr/>
        </p:nvSpPr>
        <p:spPr>
          <a:xfrm>
            <a:off x="2718768" y="0"/>
            <a:ext cx="3706464"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Джерела радіації</a:t>
            </a:r>
          </a:p>
        </p:txBody>
      </p:sp>
      <p:sp>
        <p:nvSpPr>
          <p:cNvPr id="8" name="Текст 1">
            <a:extLst>
              <a:ext uri="{FF2B5EF4-FFF2-40B4-BE49-F238E27FC236}">
                <a16:creationId xmlns:a16="http://schemas.microsoft.com/office/drawing/2014/main" id="{3CF5BBCA-97C2-794B-B7C1-2397ACF69A19}"/>
              </a:ext>
            </a:extLst>
          </p:cNvPr>
          <p:cNvSpPr txBox="1">
            <a:spLocks/>
          </p:cNvSpPr>
          <p:nvPr/>
        </p:nvSpPr>
        <p:spPr>
          <a:xfrm>
            <a:off x="934069" y="2663192"/>
            <a:ext cx="3847074" cy="765808"/>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gn="ctr"/>
            <a:endParaRPr lang="uk-UA" sz="27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Скругленный прямоугольник 1">
            <a:extLst>
              <a:ext uri="{FF2B5EF4-FFF2-40B4-BE49-F238E27FC236}">
                <a16:creationId xmlns:a16="http://schemas.microsoft.com/office/drawing/2014/main" id="{FF775280-6F52-0F45-A6BA-74B32147C3D3}"/>
              </a:ext>
            </a:extLst>
          </p:cNvPr>
          <p:cNvSpPr/>
          <p:nvPr/>
        </p:nvSpPr>
        <p:spPr>
          <a:xfrm>
            <a:off x="322087" y="1087864"/>
            <a:ext cx="4103998" cy="731209"/>
          </a:xfrm>
          <a:prstGeom prst="round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ru-UA" sz="2800" dirty="0">
                <a:ln w="0"/>
                <a:solidFill>
                  <a:schemeClr val="tx1"/>
                </a:solidFill>
                <a:effectLst>
                  <a:outerShdw blurRad="38100" dist="19050" dir="2700000" algn="tl" rotWithShape="0">
                    <a:schemeClr val="dk1">
                      <a:alpha val="40000"/>
                    </a:schemeClr>
                  </a:outerShdw>
                </a:effectLst>
              </a:rPr>
              <a:t>Природні джерела</a:t>
            </a:r>
          </a:p>
        </p:txBody>
      </p:sp>
      <p:sp>
        <p:nvSpPr>
          <p:cNvPr id="29" name="Скругленный прямоугольник 28">
            <a:extLst>
              <a:ext uri="{FF2B5EF4-FFF2-40B4-BE49-F238E27FC236}">
                <a16:creationId xmlns:a16="http://schemas.microsoft.com/office/drawing/2014/main" id="{BD930D37-0D43-784A-A165-3AA466C11C40}"/>
              </a:ext>
            </a:extLst>
          </p:cNvPr>
          <p:cNvSpPr/>
          <p:nvPr/>
        </p:nvSpPr>
        <p:spPr>
          <a:xfrm>
            <a:off x="5000018" y="1079807"/>
            <a:ext cx="3821896" cy="731209"/>
          </a:xfrm>
          <a:prstGeom prst="round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ru-UA" sz="2800" dirty="0">
                <a:ln w="0"/>
                <a:solidFill>
                  <a:schemeClr val="tx1"/>
                </a:solidFill>
                <a:effectLst>
                  <a:outerShdw blurRad="38100" dist="19050" dir="2700000" algn="tl" rotWithShape="0">
                    <a:schemeClr val="dk1">
                      <a:alpha val="40000"/>
                    </a:schemeClr>
                  </a:outerShdw>
                </a:effectLst>
              </a:rPr>
              <a:t>Штучні джерела</a:t>
            </a:r>
          </a:p>
        </p:txBody>
      </p:sp>
      <p:sp>
        <p:nvSpPr>
          <p:cNvPr id="3" name="Стрелка вниз 2">
            <a:extLst>
              <a:ext uri="{FF2B5EF4-FFF2-40B4-BE49-F238E27FC236}">
                <a16:creationId xmlns:a16="http://schemas.microsoft.com/office/drawing/2014/main" id="{BB1F21E2-8D77-714B-93E5-68FE9CAED0AD}"/>
              </a:ext>
            </a:extLst>
          </p:cNvPr>
          <p:cNvSpPr/>
          <p:nvPr/>
        </p:nvSpPr>
        <p:spPr>
          <a:xfrm>
            <a:off x="2582236" y="648857"/>
            <a:ext cx="484057" cy="433475"/>
          </a:xfrm>
          <a:prstGeom prst="downArrow">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0" name="Стрелка вниз 29">
            <a:extLst>
              <a:ext uri="{FF2B5EF4-FFF2-40B4-BE49-F238E27FC236}">
                <a16:creationId xmlns:a16="http://schemas.microsoft.com/office/drawing/2014/main" id="{14214758-2842-5D47-9AD1-EA6DE0ADF02E}"/>
              </a:ext>
            </a:extLst>
          </p:cNvPr>
          <p:cNvSpPr/>
          <p:nvPr/>
        </p:nvSpPr>
        <p:spPr>
          <a:xfrm>
            <a:off x="6052112" y="646331"/>
            <a:ext cx="484057" cy="433475"/>
          </a:xfrm>
          <a:prstGeom prst="downArrow">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4" name="Прямоугольник 3">
            <a:extLst>
              <a:ext uri="{FF2B5EF4-FFF2-40B4-BE49-F238E27FC236}">
                <a16:creationId xmlns:a16="http://schemas.microsoft.com/office/drawing/2014/main" id="{888E8E37-D01B-4543-9ED6-5F767B436F59}"/>
              </a:ext>
            </a:extLst>
          </p:cNvPr>
          <p:cNvSpPr/>
          <p:nvPr/>
        </p:nvSpPr>
        <p:spPr>
          <a:xfrm>
            <a:off x="126457" y="2096071"/>
            <a:ext cx="4378230" cy="4524315"/>
          </a:xfrm>
          <a:prstGeom prst="rect">
            <a:avLst/>
          </a:prstGeom>
          <a:gradFill>
            <a:gsLst>
              <a:gs pos="0">
                <a:schemeClr val="accent1">
                  <a:lumMod val="49000"/>
                  <a:alpha val="8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ru-RU" dirty="0">
                <a:solidFill>
                  <a:srgbClr val="000000"/>
                </a:solidFill>
                <a:latin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cs typeface="Times New Roman" panose="02020603050405020304" pitchFamily="18" charset="0"/>
              </a:rPr>
              <a:t>Природними </a:t>
            </a:r>
            <a:r>
              <a:rPr lang="ru-RU" dirty="0" err="1">
                <a:solidFill>
                  <a:srgbClr val="002060"/>
                </a:solidFill>
                <a:latin typeface="Times New Roman" panose="02020603050405020304" pitchFamily="18" charset="0"/>
                <a:cs typeface="Times New Roman" panose="02020603050405020304" pitchFamily="18" charset="0"/>
              </a:rPr>
              <a:t>радіоактивними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речовинами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прийнято</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вважати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речовини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які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утворилися</a:t>
            </a:r>
            <a:r>
              <a:rPr lang="ru-RU" dirty="0">
                <a:solidFill>
                  <a:srgbClr val="002060"/>
                </a:solidFill>
                <a:latin typeface="Times New Roman" panose="02020603050405020304" pitchFamily="18" charset="0"/>
                <a:cs typeface="Times New Roman" panose="02020603050405020304" pitchFamily="18" charset="0"/>
              </a:rPr>
              <a:t> і </a:t>
            </a:r>
            <a:r>
              <a:rPr lang="ru-RU" dirty="0" err="1">
                <a:solidFill>
                  <a:srgbClr val="002060"/>
                </a:solidFill>
                <a:latin typeface="Times New Roman" panose="02020603050405020304" pitchFamily="18" charset="0"/>
                <a:cs typeface="Times New Roman" panose="02020603050405020304" pitchFamily="18" charset="0"/>
              </a:rPr>
              <a:t>впливають</a:t>
            </a:r>
            <a:r>
              <a:rPr lang="ru-RU" dirty="0">
                <a:solidFill>
                  <a:srgbClr val="002060"/>
                </a:solidFill>
                <a:latin typeface="Times New Roman" panose="02020603050405020304" pitchFamily="18" charset="0"/>
                <a:cs typeface="Times New Roman" panose="02020603050405020304" pitchFamily="18" charset="0"/>
              </a:rPr>
              <a:t> на </a:t>
            </a:r>
            <a:r>
              <a:rPr lang="ru-RU" dirty="0" err="1">
                <a:solidFill>
                  <a:srgbClr val="002060"/>
                </a:solidFill>
                <a:latin typeface="Times New Roman" panose="02020603050405020304" pitchFamily="18" charset="0"/>
                <a:cs typeface="Times New Roman" panose="02020603050405020304" pitchFamily="18" charset="0"/>
              </a:rPr>
              <a:t>людину</a:t>
            </a:r>
            <a:r>
              <a:rPr lang="ru-RU" dirty="0">
                <a:solidFill>
                  <a:srgbClr val="002060"/>
                </a:solidFill>
                <a:latin typeface="Times New Roman" panose="02020603050405020304" pitchFamily="18" charset="0"/>
                <a:cs typeface="Times New Roman" panose="02020603050405020304" pitchFamily="18" charset="0"/>
              </a:rPr>
              <a:t> без </a:t>
            </a:r>
            <a:r>
              <a:rPr lang="ru-RU" dirty="0" err="1">
                <a:solidFill>
                  <a:srgbClr val="002060"/>
                </a:solidFill>
                <a:latin typeface="Times New Roman" panose="02020603050405020304" pitchFamily="18" charset="0"/>
                <a:cs typeface="Times New Roman" panose="02020603050405020304" pitchFamily="18" charset="0"/>
              </a:rPr>
              <a:t>її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участі</a:t>
            </a:r>
            <a:r>
              <a:rPr lang="ru-RU" dirty="0">
                <a:solidFill>
                  <a:srgbClr val="002060"/>
                </a:solidFill>
                <a:latin typeface="Times New Roman" panose="02020603050405020304" pitchFamily="18" charset="0"/>
                <a:cs typeface="Times New Roman" panose="02020603050405020304" pitchFamily="18" charset="0"/>
              </a:rPr>
              <a:t>.  </a:t>
            </a:r>
          </a:p>
          <a:p>
            <a:pPr algn="just"/>
            <a:r>
              <a:rPr lang="ru-RU" dirty="0">
                <a:solidFill>
                  <a:srgbClr val="002060"/>
                </a:solidFill>
                <a:latin typeface="Times New Roman" panose="02020603050405020304" pitchFamily="18" charset="0"/>
                <a:cs typeface="Times New Roman" panose="02020603050405020304" pitchFamily="18" charset="0"/>
              </a:rPr>
              <a:t>      Земна кора, вода, </a:t>
            </a:r>
            <a:r>
              <a:rPr lang="ru-RU" dirty="0" err="1">
                <a:solidFill>
                  <a:srgbClr val="002060"/>
                </a:solidFill>
                <a:latin typeface="Times New Roman" panose="02020603050405020304" pitchFamily="18" charset="0"/>
                <a:cs typeface="Times New Roman" panose="02020603050405020304" pitchFamily="18" charset="0"/>
              </a:rPr>
              <a:t>повітря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завжди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містять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радіоактивні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елементи</a:t>
            </a:r>
            <a:r>
              <a:rPr lang="ru-RU" dirty="0">
                <a:solidFill>
                  <a:srgbClr val="002060"/>
                </a:solidFill>
                <a:latin typeface="Times New Roman" panose="02020603050405020304" pitchFamily="18" charset="0"/>
                <a:cs typeface="Times New Roman" panose="02020603050405020304" pitchFamily="18" charset="0"/>
              </a:rPr>
              <a:t>. </a:t>
            </a:r>
          </a:p>
          <a:p>
            <a:pPr algn="just"/>
            <a:r>
              <a:rPr lang="ru-RU" dirty="0">
                <a:solidFill>
                  <a:srgbClr val="002060"/>
                </a:solidFill>
                <a:latin typeface="Times New Roman" panose="02020603050405020304" pitchFamily="18" charset="0"/>
                <a:cs typeface="Times New Roman" panose="02020603050405020304" pitchFamily="18" charset="0"/>
              </a:rPr>
              <a:t>      Людина, як </a:t>
            </a:r>
            <a:r>
              <a:rPr lang="ru-RU" dirty="0" err="1">
                <a:solidFill>
                  <a:srgbClr val="002060"/>
                </a:solidFill>
                <a:latin typeface="Times New Roman" panose="02020603050405020304" pitchFamily="18" charset="0"/>
                <a:cs typeface="Times New Roman" panose="02020603050405020304" pitchFamily="18" charset="0"/>
              </a:rPr>
              <a:t>мешканець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цього</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середовища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також</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трохи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радіоактивний</a:t>
            </a:r>
            <a:r>
              <a:rPr lang="ru-RU" dirty="0">
                <a:solidFill>
                  <a:srgbClr val="002060"/>
                </a:solidFill>
                <a:latin typeface="Times New Roman" panose="02020603050405020304" pitchFamily="18" charset="0"/>
                <a:cs typeface="Times New Roman" panose="02020603050405020304" pitchFamily="18" charset="0"/>
              </a:rPr>
              <a:t>, так як </a:t>
            </a:r>
            <a:r>
              <a:rPr lang="ru-RU" dirty="0" err="1">
                <a:solidFill>
                  <a:srgbClr val="002060"/>
                </a:solidFill>
                <a:latin typeface="Times New Roman" panose="02020603050405020304" pitchFamily="18" charset="0"/>
                <a:cs typeface="Times New Roman" panose="02020603050405020304" pitchFamily="18" charset="0"/>
              </a:rPr>
              <a:t>основну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частину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опромінення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він</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одержує</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від</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природних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джерел</a:t>
            </a:r>
            <a:r>
              <a:rPr lang="ru-RU" dirty="0">
                <a:solidFill>
                  <a:srgbClr val="002060"/>
                </a:solidFill>
                <a:latin typeface="Times New Roman" panose="02020603050405020304" pitchFamily="18" charset="0"/>
                <a:cs typeface="Times New Roman" panose="02020603050405020304" pitchFamily="18" charset="0"/>
              </a:rPr>
              <a:t> радіації. </a:t>
            </a:r>
            <a:r>
              <a:rPr lang="ru-RU" dirty="0" err="1">
                <a:solidFill>
                  <a:srgbClr val="002060"/>
                </a:solidFill>
                <a:latin typeface="Times New Roman" panose="02020603050405020304" pitchFamily="18" charset="0"/>
                <a:cs typeface="Times New Roman" panose="02020603050405020304" pitchFamily="18" charset="0"/>
              </a:rPr>
              <a:t>Уникнути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опромінення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від</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природних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джерел</a:t>
            </a:r>
            <a:r>
              <a:rPr lang="ru-RU" dirty="0">
                <a:solidFill>
                  <a:srgbClr val="002060"/>
                </a:solidFill>
                <a:latin typeface="Times New Roman" panose="02020603050405020304" pitchFamily="18" charset="0"/>
                <a:cs typeface="Times New Roman" panose="02020603050405020304" pitchFamily="18" charset="0"/>
              </a:rPr>
              <a:t> радіації абсолютно </a:t>
            </a:r>
            <a:r>
              <a:rPr lang="ru-RU" dirty="0" err="1">
                <a:solidFill>
                  <a:srgbClr val="002060"/>
                </a:solidFill>
                <a:latin typeface="Times New Roman" panose="02020603050405020304" pitchFamily="18" charset="0"/>
                <a:cs typeface="Times New Roman" panose="02020603050405020304" pitchFamily="18" charset="0"/>
              </a:rPr>
              <a:t>неможливо</a:t>
            </a:r>
            <a:r>
              <a:rPr lang="ru-RU" dirty="0">
                <a:solidFill>
                  <a:srgbClr val="002060"/>
                </a:solidFill>
                <a:latin typeface="Times New Roman" panose="02020603050405020304" pitchFamily="18" charset="0"/>
                <a:cs typeface="Times New Roman" panose="02020603050405020304" pitchFamily="18" charset="0"/>
              </a:rPr>
              <a:t>.</a:t>
            </a:r>
          </a:p>
          <a:p>
            <a:pPr algn="just"/>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Протягом</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всієї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історії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існування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Землі</a:t>
            </a:r>
            <a:r>
              <a:rPr lang="ru-RU" dirty="0">
                <a:solidFill>
                  <a:srgbClr val="002060"/>
                </a:solidFill>
                <a:latin typeface="Times New Roman" panose="02020603050405020304" pitchFamily="18" charset="0"/>
                <a:cs typeface="Times New Roman" panose="02020603050405020304" pitchFamily="18" charset="0"/>
              </a:rPr>
              <a:t>, випромінювання з космосу, </a:t>
            </a:r>
            <a:r>
              <a:rPr lang="ru-RU" dirty="0" err="1">
                <a:solidFill>
                  <a:srgbClr val="002060"/>
                </a:solidFill>
                <a:latin typeface="Times New Roman" panose="02020603050405020304" pitchFamily="18" charset="0"/>
                <a:cs typeface="Times New Roman" panose="02020603050405020304" pitchFamily="18" charset="0"/>
              </a:rPr>
              <a:t>опромінюють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земну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цивілізацію</a:t>
            </a:r>
            <a:r>
              <a:rPr lang="ru-RU" dirty="0">
                <a:solidFill>
                  <a:srgbClr val="002060"/>
                </a:solidFill>
                <a:latin typeface="Times New Roman" panose="02020603050405020304" pitchFamily="18" charset="0"/>
                <a:cs typeface="Times New Roman" panose="02020603050405020304" pitchFamily="18" charset="0"/>
              </a:rPr>
              <a:t>, яка адекватно </a:t>
            </a:r>
            <a:r>
              <a:rPr lang="ru-RU" dirty="0" err="1">
                <a:solidFill>
                  <a:srgbClr val="002060"/>
                </a:solidFill>
                <a:latin typeface="Times New Roman" panose="02020603050405020304" pitchFamily="18" charset="0"/>
                <a:cs typeface="Times New Roman" panose="02020603050405020304" pitchFamily="18" charset="0"/>
              </a:rPr>
              <a:t>адаптувалася</a:t>
            </a:r>
            <a:r>
              <a:rPr lang="ru-RU" dirty="0">
                <a:solidFill>
                  <a:srgbClr val="002060"/>
                </a:solidFill>
                <a:latin typeface="Times New Roman" panose="02020603050405020304" pitchFamily="18" charset="0"/>
                <a:cs typeface="Times New Roman" panose="02020603050405020304" pitchFamily="18" charset="0"/>
              </a:rPr>
              <a:t> до </a:t>
            </a:r>
            <a:r>
              <a:rPr lang="ru-RU" dirty="0" err="1">
                <a:solidFill>
                  <a:srgbClr val="002060"/>
                </a:solidFill>
                <a:latin typeface="Times New Roman" panose="02020603050405020304" pitchFamily="18" charset="0"/>
                <a:cs typeface="Times New Roman" panose="02020603050405020304" pitchFamily="18" charset="0"/>
              </a:rPr>
              <a:t>неї</a:t>
            </a:r>
            <a:r>
              <a:rPr lang="ru-RU" dirty="0">
                <a:solidFill>
                  <a:srgbClr val="002060"/>
                </a:solidFill>
                <a:latin typeface="Times New Roman" panose="02020603050405020304" pitchFamily="18" charset="0"/>
                <a:cs typeface="Times New Roman" panose="02020603050405020304" pitchFamily="18" charset="0"/>
              </a:rPr>
              <a:t>.</a:t>
            </a:r>
            <a:endParaRPr lang="ru-UA"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AC99C313-208D-1C41-BBA4-A775B25D834C}"/>
              </a:ext>
            </a:extLst>
          </p:cNvPr>
          <p:cNvSpPr/>
          <p:nvPr/>
        </p:nvSpPr>
        <p:spPr>
          <a:xfrm>
            <a:off x="4860934" y="2072466"/>
            <a:ext cx="4100063" cy="4524315"/>
          </a:xfrm>
          <a:prstGeom prst="rect">
            <a:avLst/>
          </a:prstGeom>
          <a:gradFill>
            <a:gsLst>
              <a:gs pos="0">
                <a:schemeClr val="accent1">
                  <a:lumMod val="49000"/>
                  <a:alpha val="8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ru-RU" dirty="0">
                <a:solidFill>
                  <a:srgbClr val="002060"/>
                </a:solidFill>
                <a:latin typeface="Times New Roman" panose="02020603050405020304" pitchFamily="18" charset="0"/>
                <a:cs typeface="Times New Roman" panose="02020603050405020304" pitchFamily="18" charset="0"/>
              </a:rPr>
              <a:t>У </a:t>
            </a:r>
            <a:r>
              <a:rPr lang="ru-RU" dirty="0" err="1">
                <a:solidFill>
                  <a:srgbClr val="002060"/>
                </a:solidFill>
                <a:latin typeface="Times New Roman" panose="02020603050405020304" pitchFamily="18" charset="0"/>
                <a:cs typeface="Times New Roman" panose="02020603050405020304" pitchFamily="18" charset="0"/>
              </a:rPr>
              <a:t>результаті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господарської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діяльності</a:t>
            </a:r>
            <a:r>
              <a:rPr lang="ru-RU" dirty="0">
                <a:solidFill>
                  <a:srgbClr val="002060"/>
                </a:solidFill>
                <a:latin typeface="Times New Roman" panose="02020603050405020304" pitchFamily="18" charset="0"/>
                <a:cs typeface="Times New Roman" panose="02020603050405020304" pitchFamily="18" charset="0"/>
              </a:rPr>
              <a:t> за </a:t>
            </a:r>
            <a:r>
              <a:rPr lang="ru-RU" dirty="0" err="1">
                <a:solidFill>
                  <a:srgbClr val="002060"/>
                </a:solidFill>
                <a:latin typeface="Times New Roman" panose="02020603050405020304" pitchFamily="18" charset="0"/>
                <a:cs typeface="Times New Roman" panose="02020603050405020304" pitchFamily="18" charset="0"/>
              </a:rPr>
              <a:t>останні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кілька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десятиліть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людина</a:t>
            </a:r>
            <a:r>
              <a:rPr lang="ru-RU" dirty="0">
                <a:solidFill>
                  <a:srgbClr val="002060"/>
                </a:solidFill>
                <a:latin typeface="Times New Roman" panose="02020603050405020304" pitchFamily="18" charset="0"/>
                <a:cs typeface="Times New Roman" panose="02020603050405020304" pitchFamily="18" charset="0"/>
              </a:rPr>
              <a:t> створила </a:t>
            </a:r>
            <a:r>
              <a:rPr lang="ru-RU" dirty="0" err="1">
                <a:solidFill>
                  <a:srgbClr val="002060"/>
                </a:solidFill>
                <a:latin typeface="Times New Roman" panose="02020603050405020304" pitchFamily="18" charset="0"/>
                <a:cs typeface="Times New Roman" panose="02020603050405020304" pitchFamily="18" charset="0"/>
              </a:rPr>
              <a:t>штучні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джерела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радіоактивного</a:t>
            </a:r>
            <a:r>
              <a:rPr lang="ru-RU" dirty="0">
                <a:solidFill>
                  <a:srgbClr val="002060"/>
                </a:solidFill>
                <a:latin typeface="Times New Roman" panose="02020603050405020304" pitchFamily="18" charset="0"/>
                <a:cs typeface="Times New Roman" panose="02020603050405020304" pitchFamily="18" charset="0"/>
              </a:rPr>
              <a:t> випромінювання і </a:t>
            </a:r>
            <a:r>
              <a:rPr lang="ru-RU" dirty="0" err="1">
                <a:solidFill>
                  <a:srgbClr val="002060"/>
                </a:solidFill>
                <a:latin typeface="Times New Roman" panose="02020603050405020304" pitchFamily="18" charset="0"/>
                <a:cs typeface="Times New Roman" panose="02020603050405020304" pitchFamily="18" charset="0"/>
              </a:rPr>
              <a:t>навчився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використовувати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енергію</a:t>
            </a:r>
            <a:r>
              <a:rPr lang="ru-RU" dirty="0">
                <a:solidFill>
                  <a:srgbClr val="002060"/>
                </a:solidFill>
                <a:latin typeface="Times New Roman" panose="02020603050405020304" pitchFamily="18" charset="0"/>
                <a:cs typeface="Times New Roman" panose="02020603050405020304" pitchFamily="18" charset="0"/>
              </a:rPr>
              <a:t> атома в самих </a:t>
            </a:r>
            <a:r>
              <a:rPr lang="ru-RU" dirty="0" err="1">
                <a:solidFill>
                  <a:srgbClr val="002060"/>
                </a:solidFill>
                <a:latin typeface="Times New Roman" panose="02020603050405020304" pitchFamily="18" charset="0"/>
                <a:cs typeface="Times New Roman" panose="02020603050405020304" pitchFamily="18" charset="0"/>
              </a:rPr>
              <a:t>різних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цілях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медицині</a:t>
            </a:r>
            <a:r>
              <a:rPr lang="ru-RU" dirty="0">
                <a:solidFill>
                  <a:srgbClr val="002060"/>
                </a:solidFill>
                <a:latin typeface="Times New Roman" panose="02020603050405020304" pitchFamily="18" charset="0"/>
                <a:cs typeface="Times New Roman" panose="02020603050405020304" pitchFamily="18" charset="0"/>
              </a:rPr>
              <a:t>, для </a:t>
            </a:r>
            <a:r>
              <a:rPr lang="ru-RU" dirty="0" err="1">
                <a:solidFill>
                  <a:srgbClr val="002060"/>
                </a:solidFill>
                <a:latin typeface="Times New Roman" panose="02020603050405020304" pitchFamily="18" charset="0"/>
                <a:cs typeface="Times New Roman" panose="02020603050405020304" pitchFamily="18" charset="0"/>
              </a:rPr>
              <a:t>виробництва</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енергії</a:t>
            </a:r>
            <a:r>
              <a:rPr lang="ru-RU" dirty="0">
                <a:solidFill>
                  <a:srgbClr val="002060"/>
                </a:solidFill>
                <a:latin typeface="Times New Roman" panose="02020603050405020304" pitchFamily="18" charset="0"/>
                <a:cs typeface="Times New Roman" panose="02020603050405020304" pitchFamily="18" charset="0"/>
              </a:rPr>
              <a:t> та </a:t>
            </a:r>
            <a:r>
              <a:rPr lang="ru-RU" dirty="0" err="1">
                <a:solidFill>
                  <a:srgbClr val="002060"/>
                </a:solidFill>
                <a:latin typeface="Times New Roman" panose="02020603050405020304" pitchFamily="18" charset="0"/>
                <a:cs typeface="Times New Roman" panose="02020603050405020304" pitchFamily="18" charset="0"/>
              </a:rPr>
              <a:t>атомної</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зброї</a:t>
            </a:r>
            <a:r>
              <a:rPr lang="ru-RU" dirty="0">
                <a:solidFill>
                  <a:srgbClr val="002060"/>
                </a:solidFill>
                <a:latin typeface="Times New Roman" panose="02020603050405020304" pitchFamily="18" charset="0"/>
                <a:cs typeface="Times New Roman" panose="02020603050405020304" pitchFamily="18" charset="0"/>
              </a:rPr>
              <a:t>, для </a:t>
            </a:r>
            <a:r>
              <a:rPr lang="ru-RU" dirty="0" err="1">
                <a:solidFill>
                  <a:srgbClr val="002060"/>
                </a:solidFill>
                <a:latin typeface="Times New Roman" panose="02020603050405020304" pitchFamily="18" charset="0"/>
                <a:cs typeface="Times New Roman" panose="02020603050405020304" pitchFamily="18" charset="0"/>
              </a:rPr>
              <a:t>пошуку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корисних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копалин</a:t>
            </a:r>
            <a:r>
              <a:rPr lang="ru-RU" dirty="0">
                <a:solidFill>
                  <a:srgbClr val="002060"/>
                </a:solidFill>
                <a:latin typeface="Times New Roman" panose="02020603050405020304" pitchFamily="18" charset="0"/>
                <a:cs typeface="Times New Roman" panose="02020603050405020304" pitchFamily="18" charset="0"/>
              </a:rPr>
              <a:t> та </a:t>
            </a:r>
            <a:r>
              <a:rPr lang="ru-RU" dirty="0" err="1">
                <a:solidFill>
                  <a:srgbClr val="002060"/>
                </a:solidFill>
                <a:latin typeface="Times New Roman" panose="02020603050405020304" pitchFamily="18" charset="0"/>
                <a:cs typeface="Times New Roman" panose="02020603050405020304" pitchFamily="18" charset="0"/>
              </a:rPr>
              <a:t>виявлення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пожеж</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Мирний</a:t>
            </a:r>
            <a:r>
              <a:rPr lang="ru-RU" dirty="0">
                <a:solidFill>
                  <a:srgbClr val="002060"/>
                </a:solidFill>
                <a:latin typeface="Times New Roman" panose="02020603050405020304" pitchFamily="18" charset="0"/>
                <a:cs typeface="Times New Roman" panose="02020603050405020304" pitchFamily="18" charset="0"/>
              </a:rPr>
              <a:t> атом </a:t>
            </a:r>
            <a:r>
              <a:rPr lang="ru-RU" dirty="0" err="1">
                <a:solidFill>
                  <a:srgbClr val="002060"/>
                </a:solidFill>
                <a:latin typeface="Times New Roman" panose="02020603050405020304" pitchFamily="18" charset="0"/>
                <a:cs typeface="Times New Roman" panose="02020603050405020304" pitchFamily="18" charset="0"/>
              </a:rPr>
              <a:t>застосовується</a:t>
            </a:r>
            <a:r>
              <a:rPr lang="ru-RU" dirty="0">
                <a:solidFill>
                  <a:srgbClr val="002060"/>
                </a:solidFill>
                <a:latin typeface="Times New Roman" panose="02020603050405020304" pitchFamily="18" charset="0"/>
                <a:cs typeface="Times New Roman" panose="02020603050405020304" pitchFamily="18" charset="0"/>
              </a:rPr>
              <a:t> в </a:t>
            </a:r>
            <a:r>
              <a:rPr lang="ru-RU" dirty="0" err="1">
                <a:solidFill>
                  <a:srgbClr val="002060"/>
                </a:solidFill>
                <a:latin typeface="Times New Roman" panose="02020603050405020304" pitchFamily="18" charset="0"/>
                <a:cs typeface="Times New Roman" panose="02020603050405020304" pitchFamily="18" charset="0"/>
              </a:rPr>
              <a:t>сільському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господарстві</a:t>
            </a:r>
            <a:r>
              <a:rPr lang="ru-RU" dirty="0">
                <a:solidFill>
                  <a:srgbClr val="002060"/>
                </a:solidFill>
                <a:latin typeface="Times New Roman" panose="02020603050405020304" pitchFamily="18" charset="0"/>
                <a:cs typeface="Times New Roman" panose="02020603050405020304" pitchFamily="18" charset="0"/>
              </a:rPr>
              <a:t> та </a:t>
            </a:r>
            <a:r>
              <a:rPr lang="ru-RU" dirty="0" err="1">
                <a:solidFill>
                  <a:srgbClr val="002060"/>
                </a:solidFill>
                <a:latin typeface="Times New Roman" panose="02020603050405020304" pitchFamily="18" charset="0"/>
                <a:cs typeface="Times New Roman" panose="02020603050405020304" pitchFamily="18" charset="0"/>
              </a:rPr>
              <a:t>археології</a:t>
            </a:r>
            <a:r>
              <a:rPr lang="ru-RU" dirty="0">
                <a:solidFill>
                  <a:srgbClr val="002060"/>
                </a:solidFill>
                <a:latin typeface="Times New Roman" panose="02020603050405020304" pitchFamily="18" charset="0"/>
                <a:cs typeface="Times New Roman" panose="02020603050405020304" pitchFamily="18" charset="0"/>
              </a:rPr>
              <a:t>. З </a:t>
            </a:r>
            <a:r>
              <a:rPr lang="ru-RU" dirty="0" err="1">
                <a:solidFill>
                  <a:srgbClr val="002060"/>
                </a:solidFill>
                <a:latin typeface="Times New Roman" panose="02020603050405020304" pitchFamily="18" charset="0"/>
                <a:cs typeface="Times New Roman" panose="02020603050405020304" pitchFamily="18" charset="0"/>
              </a:rPr>
              <a:t>кожним</a:t>
            </a:r>
            <a:r>
              <a:rPr lang="ru-RU" dirty="0">
                <a:solidFill>
                  <a:srgbClr val="002060"/>
                </a:solidFill>
                <a:latin typeface="Times New Roman" panose="02020603050405020304" pitchFamily="18" charset="0"/>
                <a:cs typeface="Times New Roman" panose="02020603050405020304" pitchFamily="18" charset="0"/>
              </a:rPr>
              <a:t> роком </a:t>
            </a:r>
            <a:r>
              <a:rPr lang="ru-RU" dirty="0" err="1">
                <a:solidFill>
                  <a:srgbClr val="002060"/>
                </a:solidFill>
                <a:latin typeface="Times New Roman" panose="02020603050405020304" pitchFamily="18" charset="0"/>
                <a:cs typeface="Times New Roman" panose="02020603050405020304" pitchFamily="18" charset="0"/>
              </a:rPr>
              <a:t>збільшується</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кількість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штучних</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джерел</a:t>
            </a:r>
            <a:r>
              <a:rPr lang="ru-RU" dirty="0">
                <a:solidFill>
                  <a:srgbClr val="002060"/>
                </a:solidFill>
                <a:latin typeface="Times New Roman" panose="02020603050405020304" pitchFamily="18" charset="0"/>
                <a:cs typeface="Times New Roman" panose="02020603050405020304" pitchFamily="18" charset="0"/>
              </a:rPr>
              <a:t> випромінювання, </a:t>
            </a:r>
            <a:r>
              <a:rPr lang="ru-RU" dirty="0" err="1">
                <a:solidFill>
                  <a:srgbClr val="002060"/>
                </a:solidFill>
                <a:latin typeface="Times New Roman" panose="02020603050405020304" pitchFamily="18" charset="0"/>
                <a:cs typeface="Times New Roman" panose="02020603050405020304" pitchFamily="18" charset="0"/>
              </a:rPr>
              <a:t>які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використовуються</a:t>
            </a:r>
            <a:r>
              <a:rPr lang="ru-RU" dirty="0">
                <a:solidFill>
                  <a:srgbClr val="002060"/>
                </a:solidFill>
                <a:latin typeface="Times New Roman" panose="02020603050405020304" pitchFamily="18" charset="0"/>
                <a:cs typeface="Times New Roman" panose="02020603050405020304" pitchFamily="18" charset="0"/>
              </a:rPr>
              <a:t> в </a:t>
            </a:r>
            <a:r>
              <a:rPr lang="ru-RU" dirty="0" err="1">
                <a:solidFill>
                  <a:srgbClr val="002060"/>
                </a:solidFill>
                <a:latin typeface="Times New Roman" panose="02020603050405020304" pitchFamily="18" charset="0"/>
                <a:cs typeface="Times New Roman" panose="02020603050405020304" pitchFamily="18" charset="0"/>
              </a:rPr>
              <a:t>сфері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діяльності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людини</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які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дають</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додаткову</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дозове</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навантаження</a:t>
            </a:r>
            <a:r>
              <a:rPr lang="ru-RU" dirty="0">
                <a:solidFill>
                  <a:srgbClr val="002060"/>
                </a:solidFill>
                <a:latin typeface="Times New Roman" panose="02020603050405020304" pitchFamily="18" charset="0"/>
                <a:cs typeface="Times New Roman" panose="02020603050405020304" pitchFamily="18" charset="0"/>
              </a:rPr>
              <a:t>. </a:t>
            </a:r>
            <a:endParaRPr lang="ru-UA"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8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
                                        </p:tgtEl>
                                        <p:attrNameLst>
                                          <p:attrName>fillcolor</p:attrName>
                                        </p:attrNameLst>
                                      </p:cBhvr>
                                      <p:to>
                                        <a:schemeClr val="accent2"/>
                                      </p:to>
                                    </p:animClr>
                                    <p:set>
                                      <p:cBhvr>
                                        <p:cTn id="19" dur="2000" fill="hold"/>
                                        <p:tgtEl>
                                          <p:spTgt spid="2"/>
                                        </p:tgtEl>
                                        <p:attrNameLst>
                                          <p:attrName>fill.type</p:attrName>
                                        </p:attrNameLst>
                                      </p:cBhvr>
                                      <p:to>
                                        <p:strVal val="solid"/>
                                      </p:to>
                                    </p:set>
                                    <p:set>
                                      <p:cBhvr>
                                        <p:cTn id="20" dur="2000" fill="hold"/>
                                        <p:tgtEl>
                                          <p:spTgt spid="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9"/>
                                        </p:tgtEl>
                                        <p:attrNameLst>
                                          <p:attrName>fillcolor</p:attrName>
                                        </p:attrNameLst>
                                      </p:cBhvr>
                                      <p:to>
                                        <a:schemeClr val="accent2"/>
                                      </p:to>
                                    </p:animClr>
                                    <p:set>
                                      <p:cBhvr>
                                        <p:cTn id="25" dur="2000" fill="hold"/>
                                        <p:tgtEl>
                                          <p:spTgt spid="29"/>
                                        </p:tgtEl>
                                        <p:attrNameLst>
                                          <p:attrName>fill.type</p:attrName>
                                        </p:attrNameLst>
                                      </p:cBhvr>
                                      <p:to>
                                        <p:strVal val="solid"/>
                                      </p:to>
                                    </p:set>
                                    <p:set>
                                      <p:cBhvr>
                                        <p:cTn id="26" dur="2000" fill="hold"/>
                                        <p:tgtEl>
                                          <p:spTgt spid="2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2000" r="-2000"/>
          </a:stretch>
        </a:blipFill>
        <a:effectLst/>
      </p:bgPr>
    </p:bg>
    <p:spTree>
      <p:nvGrpSpPr>
        <p:cNvPr id="1" name=""/>
        <p:cNvGrpSpPr/>
        <p:nvPr/>
      </p:nvGrpSpPr>
      <p:grpSpPr>
        <a:xfrm>
          <a:off x="0" y="0"/>
          <a:ext cx="0" cy="0"/>
          <a:chOff x="0" y="0"/>
          <a:chExt cx="0" cy="0"/>
        </a:xfrm>
      </p:grpSpPr>
      <p:sp>
        <p:nvSpPr>
          <p:cNvPr id="8" name="Текст 1">
            <a:extLst>
              <a:ext uri="{FF2B5EF4-FFF2-40B4-BE49-F238E27FC236}">
                <a16:creationId xmlns:a16="http://schemas.microsoft.com/office/drawing/2014/main" id="{3CF5BBCA-97C2-794B-B7C1-2397ACF69A19}"/>
              </a:ext>
            </a:extLst>
          </p:cNvPr>
          <p:cNvSpPr txBox="1">
            <a:spLocks/>
          </p:cNvSpPr>
          <p:nvPr/>
        </p:nvSpPr>
        <p:spPr>
          <a:xfrm>
            <a:off x="934069" y="2663192"/>
            <a:ext cx="3847074" cy="765808"/>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gn="ctr"/>
            <a:endParaRPr lang="uk-UA" sz="27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Скругленный прямоугольник 1">
            <a:extLst>
              <a:ext uri="{FF2B5EF4-FFF2-40B4-BE49-F238E27FC236}">
                <a16:creationId xmlns:a16="http://schemas.microsoft.com/office/drawing/2014/main" id="{FF775280-6F52-0F45-A6BA-74B32147C3D3}"/>
              </a:ext>
            </a:extLst>
          </p:cNvPr>
          <p:cNvSpPr/>
          <p:nvPr/>
        </p:nvSpPr>
        <p:spPr>
          <a:xfrm>
            <a:off x="1460938" y="0"/>
            <a:ext cx="5529672" cy="731209"/>
          </a:xfrm>
          <a:prstGeom prst="round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ru-UA" sz="3200" dirty="0">
                <a:ln w="0"/>
                <a:solidFill>
                  <a:schemeClr val="tx1"/>
                </a:solidFill>
                <a:effectLst>
                  <a:outerShdw blurRad="38100" dist="19050" dir="2700000" algn="tl" rotWithShape="0">
                    <a:schemeClr val="dk1">
                      <a:alpha val="40000"/>
                    </a:schemeClr>
                  </a:outerShdw>
                </a:effectLst>
              </a:rPr>
              <a:t>Природні джерела радіації  </a:t>
            </a:r>
          </a:p>
        </p:txBody>
      </p:sp>
      <p:sp>
        <p:nvSpPr>
          <p:cNvPr id="4" name="Прямоугольник 3">
            <a:extLst>
              <a:ext uri="{FF2B5EF4-FFF2-40B4-BE49-F238E27FC236}">
                <a16:creationId xmlns:a16="http://schemas.microsoft.com/office/drawing/2014/main" id="{888E8E37-D01B-4543-9ED6-5F767B436F59}"/>
              </a:ext>
            </a:extLst>
          </p:cNvPr>
          <p:cNvSpPr/>
          <p:nvPr/>
        </p:nvSpPr>
        <p:spPr>
          <a:xfrm>
            <a:off x="260724" y="1034713"/>
            <a:ext cx="6059373" cy="400110"/>
          </a:xfrm>
          <a:prstGeom prst="rect">
            <a:avLst/>
          </a:prstGeom>
          <a:noFill/>
        </p:spPr>
        <p:txBody>
          <a:bodyPr wrap="square">
            <a:spAutoFit/>
          </a:bodyPr>
          <a:lstStyle/>
          <a:p>
            <a:pPr marL="342900" indent="-342900" algn="just">
              <a:buFont typeface="Wingdings" pitchFamily="2" charset="2"/>
              <a:buChar char="Ø"/>
            </a:pPr>
            <a:r>
              <a:rPr lang="ru-RU" sz="2000" b="1" dirty="0">
                <a:solidFill>
                  <a:srgbClr val="002060"/>
                </a:solidFill>
                <a:latin typeface="Times New Roman" panose="02020603050405020304" pitchFamily="18" charset="0"/>
                <a:cs typeface="Times New Roman" panose="02020603050405020304" pitchFamily="18" charset="0"/>
              </a:rPr>
              <a:t>Космічні промені</a:t>
            </a:r>
            <a:endParaRPr lang="ru-UA" dirty="0">
              <a:solidFill>
                <a:srgbClr val="002060"/>
              </a:solidFill>
              <a:latin typeface="Times New Roman" panose="02020603050405020304" pitchFamily="18" charset="0"/>
              <a:cs typeface="Times New Roman" panose="02020603050405020304" pitchFamily="18" charset="0"/>
            </a:endParaRPr>
          </a:p>
        </p:txBody>
      </p:sp>
      <p:pic>
        <p:nvPicPr>
          <p:cNvPr id="36868" name="Picture 4" descr="Виявлення джерела космічних променів — це тріумф «багатоканальної  астрономії»">
            <a:extLst>
              <a:ext uri="{FF2B5EF4-FFF2-40B4-BE49-F238E27FC236}">
                <a16:creationId xmlns:a16="http://schemas.microsoft.com/office/drawing/2014/main" id="{70737ADE-EB6D-BF4F-8882-9BF10BC7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018" y="862726"/>
            <a:ext cx="3662592" cy="2070161"/>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Солнечная радиация зашкаливает: Что-то аномальное происходит в атмосфере  Земли — Сильные новости">
            <a:extLst>
              <a:ext uri="{FF2B5EF4-FFF2-40B4-BE49-F238E27FC236}">
                <a16:creationId xmlns:a16="http://schemas.microsoft.com/office/drawing/2014/main" id="{4BFD9B8C-A778-BA4D-AE0A-1C5C46C85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570" y="2890033"/>
            <a:ext cx="3403974" cy="2070161"/>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Класифікація вугілля | Крона Імпульс">
            <a:extLst>
              <a:ext uri="{FF2B5EF4-FFF2-40B4-BE49-F238E27FC236}">
                <a16:creationId xmlns:a16="http://schemas.microsoft.com/office/drawing/2014/main" id="{743E288E-8F30-C74A-9388-C1678A15F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3" y="5667338"/>
            <a:ext cx="2321033" cy="1160517"/>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У природи нема поганої погоди!... - Термальні води Косино | Facebook">
            <a:extLst>
              <a:ext uri="{FF2B5EF4-FFF2-40B4-BE49-F238E27FC236}">
                <a16:creationId xmlns:a16="http://schemas.microsoft.com/office/drawing/2014/main" id="{23BFC71D-E384-AD4E-8908-48C9D8480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361" y="5655081"/>
            <a:ext cx="1780784" cy="118503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Украина может производить фосфатные удобрения | Пропозиція - Главный журнал  по вопросам агробизнеса">
            <a:extLst>
              <a:ext uri="{FF2B5EF4-FFF2-40B4-BE49-F238E27FC236}">
                <a16:creationId xmlns:a16="http://schemas.microsoft.com/office/drawing/2014/main" id="{02BA5A5B-BD15-604E-BB48-135890641C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2111" y="5728702"/>
            <a:ext cx="1476997" cy="10386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11CB1736-DAAC-A94A-98F6-9C3944632E5F}"/>
              </a:ext>
            </a:extLst>
          </p:cNvPr>
          <p:cNvSpPr/>
          <p:nvPr/>
        </p:nvSpPr>
        <p:spPr>
          <a:xfrm>
            <a:off x="400284" y="4222848"/>
            <a:ext cx="7920225" cy="1200329"/>
          </a:xfrm>
          <a:prstGeom prst="rect">
            <a:avLst/>
          </a:prstGeom>
        </p:spPr>
        <p:txBody>
          <a:bodyPr wrap="square">
            <a:spAutoFit/>
          </a:bodyPr>
          <a:lstStyle/>
          <a:p>
            <a:pPr marL="342900" indent="-342900" algn="just">
              <a:buFont typeface="Wingdings" pitchFamily="2" charset="2"/>
              <a:buChar char="Ø"/>
            </a:pPr>
            <a:r>
              <a:rPr lang="ru-RU" b="1" dirty="0">
                <a:solidFill>
                  <a:srgbClr val="002060"/>
                </a:solidFill>
                <a:latin typeface="Times New Roman" panose="02020603050405020304" pitchFamily="18" charset="0"/>
                <a:cs typeface="Times New Roman" panose="02020603050405020304" pitchFamily="18" charset="0"/>
              </a:rPr>
              <a:t>Іншими </a:t>
            </a:r>
            <a:r>
              <a:rPr lang="ru-RU" b="1" dirty="0" err="1">
                <a:solidFill>
                  <a:srgbClr val="002060"/>
                </a:solidFill>
                <a:latin typeface="Times New Roman" panose="02020603050405020304" pitchFamily="18" charset="0"/>
                <a:cs typeface="Times New Roman" panose="02020603050405020304" pitchFamily="18" charset="0"/>
              </a:rPr>
              <a:t>природними</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джерелами</a:t>
            </a:r>
            <a:r>
              <a:rPr lang="ru-RU" b="1" dirty="0">
                <a:solidFill>
                  <a:srgbClr val="002060"/>
                </a:solidFill>
                <a:latin typeface="Times New Roman" panose="02020603050405020304" pitchFamily="18" charset="0"/>
                <a:cs typeface="Times New Roman" panose="02020603050405020304" pitchFamily="18" charset="0"/>
              </a:rPr>
              <a:t> радіації </a:t>
            </a:r>
            <a:r>
              <a:rPr lang="ru-RU" b="1" dirty="0" err="1">
                <a:solidFill>
                  <a:srgbClr val="002060"/>
                </a:solidFill>
                <a:latin typeface="Times New Roman" panose="02020603050405020304" pitchFamily="18" charset="0"/>
                <a:cs typeface="Times New Roman" panose="02020603050405020304" pitchFamily="18" charset="0"/>
              </a:rPr>
              <a:t>є</a:t>
            </a:r>
            <a:r>
              <a:rPr lang="ru-RU" b="1" dirty="0">
                <a:solidFill>
                  <a:srgbClr val="002060"/>
                </a:solidFill>
                <a:latin typeface="Times New Roman" panose="02020603050405020304" pitchFamily="18" charset="0"/>
                <a:cs typeface="Times New Roman" panose="02020603050405020304" pitchFamily="18" charset="0"/>
              </a:rPr>
              <a:t>: </a:t>
            </a:r>
          </a:p>
          <a:p>
            <a:pPr marL="342900" indent="-342900" algn="just">
              <a:buFont typeface="Wingdings" pitchFamily="2" charset="2"/>
              <a:buChar char="ü"/>
            </a:pPr>
            <a:r>
              <a:rPr lang="ru-RU" b="1" dirty="0">
                <a:solidFill>
                  <a:srgbClr val="002060"/>
                </a:solidFill>
                <a:latin typeface="Times New Roman" panose="02020603050405020304" pitchFamily="18" charset="0"/>
                <a:cs typeface="Times New Roman" panose="02020603050405020304" pitchFamily="18" charset="0"/>
              </a:rPr>
              <a:t>термальні води, </a:t>
            </a:r>
          </a:p>
          <a:p>
            <a:pPr marL="342900" indent="-342900" algn="just">
              <a:buFont typeface="Wingdings" pitchFamily="2" charset="2"/>
              <a:buChar char="ü"/>
            </a:pPr>
            <a:r>
              <a:rPr lang="ru-RU" b="1" dirty="0">
                <a:solidFill>
                  <a:srgbClr val="002060"/>
                </a:solidFill>
                <a:latin typeface="Times New Roman" panose="02020603050405020304" pitchFamily="18" charset="0"/>
                <a:cs typeface="Times New Roman" panose="02020603050405020304" pitchFamily="18" charset="0"/>
              </a:rPr>
              <a:t>вугілля (при </a:t>
            </a:r>
            <a:r>
              <a:rPr lang="ru-RU" b="1" dirty="0" err="1">
                <a:solidFill>
                  <a:srgbClr val="002060"/>
                </a:solidFill>
                <a:latin typeface="Times New Roman" panose="02020603050405020304" pitchFamily="18" charset="0"/>
                <a:cs typeface="Times New Roman" panose="02020603050405020304" pitchFamily="18" charset="0"/>
              </a:rPr>
              <a:t>спаленні</a:t>
            </a:r>
            <a:r>
              <a:rPr lang="ru-RU" b="1" dirty="0">
                <a:solidFill>
                  <a:srgbClr val="002060"/>
                </a:solidFill>
                <a:latin typeface="Times New Roman" panose="02020603050405020304" pitchFamily="18" charset="0"/>
                <a:cs typeface="Times New Roman" panose="02020603050405020304" pitchFamily="18" charset="0"/>
              </a:rPr>
              <a:t>),</a:t>
            </a:r>
          </a:p>
          <a:p>
            <a:pPr marL="342900" indent="-342900" algn="just">
              <a:buFont typeface="Wingdings" pitchFamily="2" charset="2"/>
              <a:buChar char="ü"/>
            </a:pPr>
            <a:r>
              <a:rPr lang="ru-RU" b="1" dirty="0">
                <a:solidFill>
                  <a:srgbClr val="002060"/>
                </a:solidFill>
                <a:latin typeface="Times New Roman" panose="02020603050405020304" pitchFamily="18" charset="0"/>
                <a:cs typeface="Times New Roman" panose="02020603050405020304" pitchFamily="18" charset="0"/>
              </a:rPr>
              <a:t>фосфати (при </a:t>
            </a:r>
            <a:r>
              <a:rPr lang="ru-RU" b="1" dirty="0" err="1">
                <a:solidFill>
                  <a:srgbClr val="002060"/>
                </a:solidFill>
                <a:latin typeface="Times New Roman" panose="02020603050405020304" pitchFamily="18" charset="0"/>
                <a:cs typeface="Times New Roman" panose="02020603050405020304" pitchFamily="18" charset="0"/>
              </a:rPr>
              <a:t>добуванні</a:t>
            </a:r>
            <a:r>
              <a:rPr lang="ru-RU" b="1" dirty="0">
                <a:solidFill>
                  <a:srgbClr val="002060"/>
                </a:solidFill>
                <a:latin typeface="Times New Roman" panose="02020603050405020304" pitchFamily="18" charset="0"/>
                <a:cs typeface="Times New Roman" panose="02020603050405020304" pitchFamily="18" charset="0"/>
              </a:rPr>
              <a:t> і як </a:t>
            </a:r>
            <a:r>
              <a:rPr lang="ru-RU" b="1" dirty="0" err="1">
                <a:solidFill>
                  <a:srgbClr val="002060"/>
                </a:solidFill>
                <a:latin typeface="Times New Roman" panose="02020603050405020304" pitchFamily="18" charset="0"/>
                <a:cs typeface="Times New Roman" panose="02020603050405020304" pitchFamily="18" charset="0"/>
              </a:rPr>
              <a:t>добрива</a:t>
            </a:r>
            <a:r>
              <a:rPr lang="ru-RU" b="1" dirty="0">
                <a:solidFill>
                  <a:srgbClr val="002060"/>
                </a:solidFill>
                <a:latin typeface="Times New Roman" panose="02020603050405020304" pitchFamily="18" charset="0"/>
                <a:cs typeface="Times New Roman" panose="02020603050405020304" pitchFamily="18" charset="0"/>
              </a:rPr>
              <a:t>) та </a:t>
            </a:r>
            <a:r>
              <a:rPr lang="ru-RU" b="1" dirty="0" err="1">
                <a:solidFill>
                  <a:srgbClr val="002060"/>
                </a:solidFill>
                <a:latin typeface="Times New Roman" panose="02020603050405020304" pitchFamily="18" charset="0"/>
                <a:cs typeface="Times New Roman" panose="02020603050405020304" pitchFamily="18" charset="0"/>
              </a:rPr>
              <a:t>інші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речовини</a:t>
            </a:r>
            <a:r>
              <a:rPr lang="ru-RU" b="1" dirty="0">
                <a:solidFill>
                  <a:srgbClr val="002060"/>
                </a:solidFill>
                <a:latin typeface="Times New Roman" panose="02020603050405020304" pitchFamily="18" charset="0"/>
                <a:cs typeface="Times New Roman" panose="02020603050405020304" pitchFamily="18" charset="0"/>
              </a:rPr>
              <a:t>..</a:t>
            </a:r>
          </a:p>
        </p:txBody>
      </p:sp>
      <p:sp>
        <p:nvSpPr>
          <p:cNvPr id="9" name="Прямоугольник 8">
            <a:extLst>
              <a:ext uri="{FF2B5EF4-FFF2-40B4-BE49-F238E27FC236}">
                <a16:creationId xmlns:a16="http://schemas.microsoft.com/office/drawing/2014/main" id="{60E3CBC8-289A-3E43-A433-522386E73437}"/>
              </a:ext>
            </a:extLst>
          </p:cNvPr>
          <p:cNvSpPr/>
          <p:nvPr/>
        </p:nvSpPr>
        <p:spPr>
          <a:xfrm>
            <a:off x="842903" y="2485485"/>
            <a:ext cx="6395509" cy="400110"/>
          </a:xfrm>
          <a:prstGeom prst="rect">
            <a:avLst/>
          </a:prstGeom>
        </p:spPr>
        <p:txBody>
          <a:bodyPr wrap="square">
            <a:spAutoFit/>
          </a:bodyPr>
          <a:lstStyle/>
          <a:p>
            <a:pPr marL="342900" indent="-342900" algn="just">
              <a:buFont typeface="Wingdings" pitchFamily="2" charset="2"/>
              <a:buChar char="Ø"/>
            </a:pPr>
            <a:r>
              <a:rPr lang="ru-RU" sz="2000" b="1" dirty="0">
                <a:solidFill>
                  <a:srgbClr val="002060"/>
                </a:solidFill>
                <a:latin typeface="Times New Roman" panose="02020603050405020304" pitchFamily="18" charset="0"/>
                <a:cs typeface="Times New Roman" panose="02020603050405020304" pitchFamily="18" charset="0"/>
              </a:rPr>
              <a:t>Земна радіація</a:t>
            </a:r>
            <a:endParaRPr lang="ru-UA"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1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4"/>
                                        </p:tgtEl>
                                        <p:attrNameLst>
                                          <p:attrName>fillcolor</p:attrName>
                                        </p:attrNameLst>
                                      </p:cBhvr>
                                      <p:to>
                                        <a:schemeClr val="accent2"/>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686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687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chemeClr val="accent2"/>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chemeClr val="accent2"/>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6872"/>
                                        </p:tgtEl>
                                        <p:attrNameLst>
                                          <p:attrName>style.visibility</p:attrName>
                                        </p:attrNameLst>
                                      </p:cBhvr>
                                      <p:to>
                                        <p:strVal val="visible"/>
                                      </p:to>
                                    </p:set>
                                    <p:anim calcmode="lin" valueType="num">
                                      <p:cBhvr additive="base">
                                        <p:cTn id="39" dur="500" fill="hold"/>
                                        <p:tgtEl>
                                          <p:spTgt spid="36872"/>
                                        </p:tgtEl>
                                        <p:attrNameLst>
                                          <p:attrName>ppt_x</p:attrName>
                                        </p:attrNameLst>
                                      </p:cBhvr>
                                      <p:tavLst>
                                        <p:tav tm="0">
                                          <p:val>
                                            <p:strVal val="#ppt_x"/>
                                          </p:val>
                                        </p:tav>
                                        <p:tav tm="100000">
                                          <p:val>
                                            <p:strVal val="#ppt_x"/>
                                          </p:val>
                                        </p:tav>
                                      </p:tavLst>
                                    </p:anim>
                                    <p:anim calcmode="lin" valueType="num">
                                      <p:cBhvr additive="base">
                                        <p:cTn id="40"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6874"/>
                                        </p:tgtEl>
                                        <p:attrNameLst>
                                          <p:attrName>style.visibility</p:attrName>
                                        </p:attrNameLst>
                                      </p:cBhvr>
                                      <p:to>
                                        <p:strVal val="visible"/>
                                      </p:to>
                                    </p:set>
                                    <p:anim calcmode="lin" valueType="num">
                                      <p:cBhvr additive="base">
                                        <p:cTn id="45" dur="500" fill="hold"/>
                                        <p:tgtEl>
                                          <p:spTgt spid="36874"/>
                                        </p:tgtEl>
                                        <p:attrNameLst>
                                          <p:attrName>ppt_x</p:attrName>
                                        </p:attrNameLst>
                                      </p:cBhvr>
                                      <p:tavLst>
                                        <p:tav tm="0">
                                          <p:val>
                                            <p:strVal val="#ppt_x"/>
                                          </p:val>
                                        </p:tav>
                                        <p:tav tm="100000">
                                          <p:val>
                                            <p:strVal val="#ppt_x"/>
                                          </p:val>
                                        </p:tav>
                                      </p:tavLst>
                                    </p:anim>
                                    <p:anim calcmode="lin" valueType="num">
                                      <p:cBhvr additive="base">
                                        <p:cTn id="46" dur="500" fill="hold"/>
                                        <p:tgtEl>
                                          <p:spTgt spid="3687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6876"/>
                                        </p:tgtEl>
                                        <p:attrNameLst>
                                          <p:attrName>style.visibility</p:attrName>
                                        </p:attrNameLst>
                                      </p:cBhvr>
                                      <p:to>
                                        <p:strVal val="visible"/>
                                      </p:to>
                                    </p:set>
                                    <p:anim calcmode="lin" valueType="num">
                                      <p:cBhvr additive="base">
                                        <p:cTn id="51" dur="500" fill="hold"/>
                                        <p:tgtEl>
                                          <p:spTgt spid="36876"/>
                                        </p:tgtEl>
                                        <p:attrNameLst>
                                          <p:attrName>ppt_x</p:attrName>
                                        </p:attrNameLst>
                                      </p:cBhvr>
                                      <p:tavLst>
                                        <p:tav tm="0">
                                          <p:val>
                                            <p:strVal val="#ppt_x"/>
                                          </p:val>
                                        </p:tav>
                                        <p:tav tm="100000">
                                          <p:val>
                                            <p:strVal val="#ppt_x"/>
                                          </p:val>
                                        </p:tav>
                                      </p:tavLst>
                                    </p:anim>
                                    <p:anim calcmode="lin" valueType="num">
                                      <p:cBhvr additive="base">
                                        <p:cTn id="52" dur="500" fill="hold"/>
                                        <p:tgtEl>
                                          <p:spTgt spid="36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8000" r="-8000"/>
          </a:stretch>
        </a:blipFill>
        <a:effectLst/>
      </p:bgPr>
    </p:bg>
    <p:spTree>
      <p:nvGrpSpPr>
        <p:cNvPr id="1" name=""/>
        <p:cNvGrpSpPr/>
        <p:nvPr/>
      </p:nvGrpSpPr>
      <p:grpSpPr>
        <a:xfrm>
          <a:off x="0" y="0"/>
          <a:ext cx="0" cy="0"/>
          <a:chOff x="0" y="0"/>
          <a:chExt cx="0" cy="0"/>
        </a:xfrm>
      </p:grpSpPr>
      <p:sp>
        <p:nvSpPr>
          <p:cNvPr id="8" name="Текст 1">
            <a:extLst>
              <a:ext uri="{FF2B5EF4-FFF2-40B4-BE49-F238E27FC236}">
                <a16:creationId xmlns:a16="http://schemas.microsoft.com/office/drawing/2014/main" id="{3CF5BBCA-97C2-794B-B7C1-2397ACF69A19}"/>
              </a:ext>
            </a:extLst>
          </p:cNvPr>
          <p:cNvSpPr txBox="1">
            <a:spLocks/>
          </p:cNvSpPr>
          <p:nvPr/>
        </p:nvSpPr>
        <p:spPr>
          <a:xfrm>
            <a:off x="934069" y="2663192"/>
            <a:ext cx="3847074" cy="765808"/>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gn="ctr"/>
            <a:endParaRPr lang="uk-UA" sz="27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Скругленный прямоугольник 28">
            <a:extLst>
              <a:ext uri="{FF2B5EF4-FFF2-40B4-BE49-F238E27FC236}">
                <a16:creationId xmlns:a16="http://schemas.microsoft.com/office/drawing/2014/main" id="{BD930D37-0D43-784A-A165-3AA466C11C40}"/>
              </a:ext>
            </a:extLst>
          </p:cNvPr>
          <p:cNvSpPr/>
          <p:nvPr/>
        </p:nvSpPr>
        <p:spPr>
          <a:xfrm>
            <a:off x="2388172" y="69366"/>
            <a:ext cx="4785941" cy="731209"/>
          </a:xfrm>
          <a:prstGeom prst="round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ru-UA" sz="2800" dirty="0">
                <a:ln w="0"/>
                <a:solidFill>
                  <a:schemeClr val="tx1"/>
                </a:solidFill>
                <a:effectLst>
                  <a:outerShdw blurRad="38100" dist="19050" dir="2700000" algn="tl" rotWithShape="0">
                    <a:schemeClr val="dk1">
                      <a:alpha val="40000"/>
                    </a:schemeClr>
                  </a:outerShdw>
                </a:effectLst>
              </a:rPr>
              <a:t>Штучні джерела радіації:</a:t>
            </a:r>
          </a:p>
        </p:txBody>
      </p:sp>
      <p:sp>
        <p:nvSpPr>
          <p:cNvPr id="5" name="Прямоугольник 4">
            <a:extLst>
              <a:ext uri="{FF2B5EF4-FFF2-40B4-BE49-F238E27FC236}">
                <a16:creationId xmlns:a16="http://schemas.microsoft.com/office/drawing/2014/main" id="{AC99C313-208D-1C41-BBA4-A775B25D834C}"/>
              </a:ext>
            </a:extLst>
          </p:cNvPr>
          <p:cNvSpPr/>
          <p:nvPr/>
        </p:nvSpPr>
        <p:spPr>
          <a:xfrm>
            <a:off x="2388173" y="865546"/>
            <a:ext cx="4979580" cy="5940088"/>
          </a:xfrm>
          <a:prstGeom prst="rect">
            <a:avLst/>
          </a:prstGeom>
          <a:noFill/>
        </p:spPr>
        <p:txBody>
          <a:bodyPr wrap="square">
            <a:spAutoFit/>
          </a:bodyPr>
          <a:lstStyle/>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ядерні </a:t>
            </a:r>
            <a:r>
              <a:rPr lang="ru-RU" sz="2000" dirty="0" err="1">
                <a:solidFill>
                  <a:srgbClr val="002060"/>
                </a:solidFill>
                <a:latin typeface="Times New Roman" panose="02020603050405020304" pitchFamily="18" charset="0"/>
                <a:cs typeface="Times New Roman" panose="02020603050405020304" pitchFamily="18" charset="0"/>
              </a:rPr>
              <a:t>вибухи</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атомна </a:t>
            </a:r>
            <a:r>
              <a:rPr lang="ru-RU" sz="2000" dirty="0" err="1">
                <a:solidFill>
                  <a:srgbClr val="002060"/>
                </a:solidFill>
                <a:latin typeface="Times New Roman" panose="02020603050405020304" pitchFamily="18" charset="0"/>
                <a:cs typeface="Times New Roman" panose="02020603050405020304" pitchFamily="18" charset="0"/>
              </a:rPr>
              <a:t>енергетика</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уранові </a:t>
            </a:r>
            <a:r>
              <a:rPr lang="ru-RU" sz="2000" dirty="0" err="1">
                <a:solidFill>
                  <a:srgbClr val="002060"/>
                </a:solidFill>
                <a:latin typeface="Times New Roman" panose="02020603050405020304" pitchFamily="18" charset="0"/>
                <a:cs typeface="Times New Roman" panose="02020603050405020304" pitchFamily="18" charset="0"/>
              </a:rPr>
              <a:t>копальні</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збагачувальні</a:t>
            </a:r>
            <a:r>
              <a:rPr lang="ru-RU" sz="2000" dirty="0">
                <a:solidFill>
                  <a:srgbClr val="002060"/>
                </a:solidFill>
                <a:latin typeface="Times New Roman" panose="02020603050405020304" pitchFamily="18" charset="0"/>
                <a:cs typeface="Times New Roman" panose="02020603050405020304" pitchFamily="18" charset="0"/>
              </a:rPr>
              <a:t> фабрики;</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могильники радіоактивних </a:t>
            </a:r>
            <a:r>
              <a:rPr lang="ru-RU" sz="2000" dirty="0" err="1">
                <a:solidFill>
                  <a:srgbClr val="002060"/>
                </a:solidFill>
                <a:latin typeface="Times New Roman" panose="02020603050405020304" pitchFamily="18" charset="0"/>
                <a:cs typeface="Times New Roman" panose="02020603050405020304" pitchFamily="18" charset="0"/>
              </a:rPr>
              <a:t>відходів</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випромінювання в </a:t>
            </a:r>
            <a:r>
              <a:rPr lang="ru-RU" sz="2000" dirty="0" err="1">
                <a:solidFill>
                  <a:srgbClr val="002060"/>
                </a:solidFill>
                <a:latin typeface="Times New Roman" panose="02020603050405020304" pitchFamily="18" charset="0"/>
                <a:cs typeface="Times New Roman" panose="02020603050405020304" pitchFamily="18" charset="0"/>
              </a:rPr>
              <a:t>медицині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наприклад</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рентгенівські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апарати</a:t>
            </a:r>
            <a:r>
              <a:rPr lang="ru-RU" sz="2000" dirty="0">
                <a:solidFill>
                  <a:srgbClr val="002060"/>
                </a:solidFill>
                <a:latin typeface="Times New Roman" panose="02020603050405020304" pitchFamily="18" charset="0"/>
                <a:cs typeface="Times New Roman" panose="02020603050405020304" pitchFamily="18" charset="0"/>
              </a:rPr>
              <a:t>); </a:t>
            </a:r>
          </a:p>
          <a:p>
            <a:pPr marL="342900" indent="-342900">
              <a:buFont typeface="Wingdings" pitchFamily="2" charset="2"/>
              <a:buChar char="Ø"/>
            </a:pPr>
            <a:r>
              <a:rPr lang="ru-RU" sz="2000" dirty="0" err="1">
                <a:solidFill>
                  <a:srgbClr val="002060"/>
                </a:solidFill>
                <a:latin typeface="Times New Roman" panose="02020603050405020304" pitchFamily="18" charset="0"/>
                <a:cs typeface="Times New Roman" panose="02020603050405020304" pitchFamily="18" charset="0"/>
              </a:rPr>
              <a:t>апаратура</a:t>
            </a:r>
            <a:r>
              <a:rPr lang="ru-RU" sz="2000" dirty="0">
                <a:solidFill>
                  <a:srgbClr val="002060"/>
                </a:solidFill>
                <a:latin typeface="Times New Roman" panose="02020603050405020304" pitchFamily="18" charset="0"/>
                <a:cs typeface="Times New Roman" panose="02020603050405020304" pitchFamily="18" charset="0"/>
              </a:rPr>
              <a:t>, яку </a:t>
            </a:r>
            <a:r>
              <a:rPr lang="ru-RU" sz="2000" dirty="0" err="1">
                <a:solidFill>
                  <a:srgbClr val="002060"/>
                </a:solidFill>
                <a:latin typeface="Times New Roman" panose="02020603050405020304" pitchFamily="18" charset="0"/>
                <a:cs typeface="Times New Roman" panose="02020603050405020304" pitchFamily="18" charset="0"/>
              </a:rPr>
              <a:t>використовують</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науково-дослідній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роботі</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галузі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ядерної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фізики</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енергетики</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ТЕЦ, </a:t>
            </a:r>
            <a:r>
              <a:rPr lang="ru-RU" sz="2000" dirty="0" err="1">
                <a:solidFill>
                  <a:srgbClr val="002060"/>
                </a:solidFill>
                <a:latin typeface="Times New Roman" panose="02020603050405020304" pitchFamily="18" charset="0"/>
                <a:cs typeface="Times New Roman" panose="02020603050405020304" pitchFamily="18" charset="0"/>
              </a:rPr>
              <a:t>які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працюють</a:t>
            </a:r>
            <a:r>
              <a:rPr lang="ru-RU" sz="2000" dirty="0">
                <a:solidFill>
                  <a:srgbClr val="002060"/>
                </a:solidFill>
                <a:latin typeface="Times New Roman" panose="02020603050405020304" pitchFamily="18" charset="0"/>
                <a:cs typeface="Times New Roman" panose="02020603050405020304" pitchFamily="18" charset="0"/>
              </a:rPr>
              <a:t> на </a:t>
            </a:r>
            <a:r>
              <a:rPr lang="ru-RU" sz="2000" dirty="0" err="1">
                <a:solidFill>
                  <a:srgbClr val="002060"/>
                </a:solidFill>
                <a:latin typeface="Times New Roman" panose="02020603050405020304" pitchFamily="18" charset="0"/>
                <a:cs typeface="Times New Roman" panose="02020603050405020304" pitchFamily="18" charset="0"/>
              </a:rPr>
              <a:t>вугіллі</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err="1">
                <a:solidFill>
                  <a:srgbClr val="002060"/>
                </a:solidFill>
                <a:latin typeface="Times New Roman" panose="02020603050405020304" pitchFamily="18" charset="0"/>
                <a:cs typeface="Times New Roman" panose="02020603050405020304" pitchFamily="18" charset="0"/>
              </a:rPr>
              <a:t>радіонукліди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що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застосовуються</a:t>
            </a:r>
            <a:r>
              <a:rPr lang="ru-RU" sz="2000" dirty="0">
                <a:solidFill>
                  <a:srgbClr val="002060"/>
                </a:solidFill>
                <a:latin typeface="Times New Roman" panose="02020603050405020304" pitchFamily="18" charset="0"/>
                <a:cs typeface="Times New Roman" panose="02020603050405020304" pitchFamily="18" charset="0"/>
              </a:rPr>
              <a:t> в </a:t>
            </a:r>
            <a:r>
              <a:rPr lang="ru-RU" sz="2000" dirty="0" err="1">
                <a:solidFill>
                  <a:srgbClr val="002060"/>
                </a:solidFill>
                <a:latin typeface="Times New Roman" panose="02020603050405020304" pitchFamily="18" charset="0"/>
                <a:cs typeface="Times New Roman" panose="02020603050405020304" pitchFamily="18" charset="0"/>
              </a:rPr>
              <a:t>медицині</a:t>
            </a:r>
            <a:r>
              <a:rPr lang="ru-RU" sz="2000" dirty="0">
                <a:solidFill>
                  <a:srgbClr val="002060"/>
                </a:solidFill>
                <a:latin typeface="Times New Roman" panose="02020603050405020304" pitchFamily="18" charset="0"/>
                <a:cs typeface="Times New Roman" panose="02020603050405020304" pitchFamily="18" charset="0"/>
              </a:rPr>
              <a:t> та </a:t>
            </a:r>
            <a:r>
              <a:rPr lang="ru-RU" sz="2000" dirty="0" err="1">
                <a:solidFill>
                  <a:srgbClr val="002060"/>
                </a:solidFill>
                <a:latin typeface="Times New Roman" panose="02020603050405020304" pitchFamily="18" charset="0"/>
                <a:cs typeface="Times New Roman" panose="02020603050405020304" pitchFamily="18" charset="0"/>
              </a:rPr>
              <a:t>приладах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побутової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техніки</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err="1">
                <a:solidFill>
                  <a:srgbClr val="002060"/>
                </a:solidFill>
                <a:latin typeface="Times New Roman" panose="02020603050405020304" pitchFamily="18" charset="0"/>
                <a:cs typeface="Times New Roman" panose="02020603050405020304" pitchFamily="18" charset="0"/>
              </a:rPr>
              <a:t>різні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будівельні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матеріали</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світлові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прилади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апаратура</a:t>
            </a:r>
            <a:r>
              <a:rPr lang="ru-RU" sz="2000" dirty="0">
                <a:solidFill>
                  <a:srgbClr val="002060"/>
                </a:solidFill>
                <a:latin typeface="Times New Roman" panose="02020603050405020304" pitchFamily="18" charset="0"/>
                <a:cs typeface="Times New Roman" panose="02020603050405020304" pitchFamily="18" charset="0"/>
              </a:rPr>
              <a:t> у </a:t>
            </a:r>
            <a:r>
              <a:rPr lang="ru-RU" sz="2000" dirty="0" err="1">
                <a:solidFill>
                  <a:srgbClr val="002060"/>
                </a:solidFill>
                <a:latin typeface="Times New Roman" panose="02020603050405020304" pitchFamily="18" charset="0"/>
                <a:cs typeface="Times New Roman" panose="02020603050405020304" pitchFamily="18" charset="0"/>
              </a:rPr>
              <a:t>покажчиках</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якої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застосовується</a:t>
            </a:r>
            <a:r>
              <a:rPr lang="ru-RU" sz="2000" dirty="0">
                <a:solidFill>
                  <a:srgbClr val="002060"/>
                </a:solidFill>
                <a:latin typeface="Times New Roman" panose="02020603050405020304" pitchFamily="18" charset="0"/>
                <a:cs typeface="Times New Roman" panose="02020603050405020304" pitchFamily="18" charset="0"/>
              </a:rPr>
              <a:t> фосфор;</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телевізори</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комп'ютери</a:t>
            </a:r>
            <a:r>
              <a:rPr lang="ru-RU" sz="2000" dirty="0">
                <a:solidFill>
                  <a:srgbClr val="002060"/>
                </a:solidFill>
                <a:latin typeface="Times New Roman" panose="02020603050405020304" pitchFamily="18" charset="0"/>
                <a:cs typeface="Times New Roman" panose="02020603050405020304" pitchFamily="18" charset="0"/>
              </a:rPr>
              <a:t> і </a:t>
            </a:r>
            <a:r>
              <a:rPr lang="ru-RU" sz="2000" dirty="0" err="1">
                <a:solidFill>
                  <a:srgbClr val="002060"/>
                </a:solidFill>
                <a:latin typeface="Times New Roman" panose="02020603050405020304" pitchFamily="18" charset="0"/>
                <a:cs typeface="Times New Roman" panose="02020603050405020304" pitchFamily="18" charset="0"/>
              </a:rPr>
              <a:t>телефони</a:t>
            </a:r>
            <a:r>
              <a:rPr lang="ru-RU" sz="2000"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ru-RU" sz="2000" dirty="0">
                <a:solidFill>
                  <a:srgbClr val="002060"/>
                </a:solidFill>
                <a:latin typeface="Times New Roman" panose="02020603050405020304" pitchFamily="18" charset="0"/>
                <a:cs typeface="Times New Roman" panose="02020603050405020304" pitchFamily="18" charset="0"/>
              </a:rPr>
              <a:t>генератори </a:t>
            </a:r>
            <a:r>
              <a:rPr lang="ru-RU" sz="2000" dirty="0" err="1">
                <a:solidFill>
                  <a:srgbClr val="002060"/>
                </a:solidFill>
                <a:latin typeface="Times New Roman" panose="02020603050405020304" pitchFamily="18" charset="0"/>
                <a:cs typeface="Times New Roman" panose="02020603050405020304" pitchFamily="18" charset="0"/>
              </a:rPr>
              <a:t>надвисокої</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частоти</a:t>
            </a:r>
            <a:r>
              <a:rPr lang="ru-RU" sz="2000" dirty="0">
                <a:solidFill>
                  <a:srgbClr val="002060"/>
                </a:solidFill>
                <a:latin typeface="Times New Roman" panose="02020603050405020304" pitchFamily="18" charset="0"/>
                <a:cs typeface="Times New Roman" panose="02020603050405020304" pitchFamily="18" charset="0"/>
              </a:rPr>
              <a:t> та </a:t>
            </a:r>
            <a:r>
              <a:rPr lang="ru-RU" sz="2000" dirty="0" err="1">
                <a:solidFill>
                  <a:srgbClr val="002060"/>
                </a:solidFill>
                <a:latin typeface="Times New Roman" panose="02020603050405020304" pitchFamily="18" charset="0"/>
                <a:cs typeface="Times New Roman" panose="02020603050405020304" pitchFamily="18" charset="0"/>
              </a:rPr>
              <a:t>багато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інших</a:t>
            </a:r>
            <a:r>
              <a:rPr lang="ru-RU" sz="2000" dirty="0">
                <a:solidFill>
                  <a:srgbClr val="002060"/>
                </a:solidFill>
                <a:latin typeface="Times New Roman" panose="02020603050405020304" pitchFamily="18" charset="0"/>
                <a:cs typeface="Times New Roman" panose="02020603050405020304" pitchFamily="18" charset="0"/>
              </a:rPr>
              <a:t>.</a:t>
            </a:r>
          </a:p>
        </p:txBody>
      </p:sp>
      <p:pic>
        <p:nvPicPr>
          <p:cNvPr id="35842" name="Picture 2" descr="Найпотужніші ядерні вибухи">
            <a:extLst>
              <a:ext uri="{FF2B5EF4-FFF2-40B4-BE49-F238E27FC236}">
                <a16:creationId xmlns:a16="http://schemas.microsoft.com/office/drawing/2014/main" id="{18057A2C-2532-E44F-8C7E-287101F4A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8" y="1171030"/>
            <a:ext cx="2297863" cy="1723397"/>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атомна енергетика">
            <a:extLst>
              <a:ext uri="{FF2B5EF4-FFF2-40B4-BE49-F238E27FC236}">
                <a16:creationId xmlns:a16="http://schemas.microsoft.com/office/drawing/2014/main" id="{5025BC44-4291-3E4A-892C-75EAFB2FF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8" y="2914332"/>
            <a:ext cx="2297863" cy="1396271"/>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Цвинтар ядерних відходів &quot;совка&quot;: як та за чиї кошти ліквідовуватимуть  могильник &quot;Цибулеве&quot;">
            <a:extLst>
              <a:ext uri="{FF2B5EF4-FFF2-40B4-BE49-F238E27FC236}">
                <a16:creationId xmlns:a16="http://schemas.microsoft.com/office/drawing/2014/main" id="{6CE21F4E-A6C3-E347-B3E7-3311123EC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09" y="4345044"/>
            <a:ext cx="2327792" cy="1311323"/>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Відкриття рентгенівських променів">
            <a:extLst>
              <a:ext uri="{FF2B5EF4-FFF2-40B4-BE49-F238E27FC236}">
                <a16:creationId xmlns:a16="http://schemas.microsoft.com/office/drawing/2014/main" id="{0C2A5E5D-5E72-604A-90FE-21A8D767B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192" y="12776"/>
            <a:ext cx="1890164" cy="1259453"/>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Рентгенівське випромінювання в медицині: Комп'ютерна томографія">
            <a:extLst>
              <a:ext uri="{FF2B5EF4-FFF2-40B4-BE49-F238E27FC236}">
                <a16:creationId xmlns:a16="http://schemas.microsoft.com/office/drawing/2014/main" id="{95DDB8F5-5B09-EF42-AB94-67A449071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0107" y="1313589"/>
            <a:ext cx="1911249" cy="1052013"/>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Вугільний порятунок: чому ТЕС переходять на газове вугілля замість  антрациту | Mind.ua">
            <a:extLst>
              <a:ext uri="{FF2B5EF4-FFF2-40B4-BE49-F238E27FC236}">
                <a16:creationId xmlns:a16="http://schemas.microsoft.com/office/drawing/2014/main" id="{B5A0E513-E147-8846-9548-6768FBC314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65" y="5428683"/>
            <a:ext cx="2126090" cy="1406972"/>
          </a:xfrm>
          <a:prstGeom prst="rect">
            <a:avLst/>
          </a:prstGeom>
          <a:noFill/>
          <a:extLst>
            <a:ext uri="{909E8E84-426E-40DD-AFC4-6F175D3DCCD1}">
              <a14:hiddenFill xmlns:a14="http://schemas.microsoft.com/office/drawing/2010/main">
                <a:solidFill>
                  <a:srgbClr val="FFFFFF"/>
                </a:solidFill>
              </a14:hiddenFill>
            </a:ext>
          </a:extLst>
        </p:spPr>
      </p:pic>
      <p:pic>
        <p:nvPicPr>
          <p:cNvPr id="35854" name="Picture 14" descr="Телевизор Samsung 75'' 4K UHD Smart TV (UE75TU7100UXUA). Купить Телевизор  Samsung 75'' 4K UHD Smart TV (UE75TU7100UXUA) по низкой цене в Киеве,  Харькове, Одессе, Днепре, Николаеве, Запорожье, Украине | Цитрус">
            <a:extLst>
              <a:ext uri="{FF2B5EF4-FFF2-40B4-BE49-F238E27FC236}">
                <a16:creationId xmlns:a16="http://schemas.microsoft.com/office/drawing/2014/main" id="{9C860639-0EFB-D043-AB68-99AECB7F4E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8950" y="2482117"/>
            <a:ext cx="1041208" cy="1010127"/>
          </a:xfrm>
          <a:prstGeom prst="rect">
            <a:avLst/>
          </a:prstGeom>
          <a:noFill/>
          <a:extLst>
            <a:ext uri="{909E8E84-426E-40DD-AFC4-6F175D3DCCD1}">
              <a14:hiddenFill xmlns:a14="http://schemas.microsoft.com/office/drawing/2010/main">
                <a:solidFill>
                  <a:srgbClr val="FFFFFF"/>
                </a:solidFill>
              </a14:hiddenFill>
            </a:ext>
          </a:extLst>
        </p:spPr>
      </p:pic>
      <p:pic>
        <p:nvPicPr>
          <p:cNvPr id="35856" name="Picture 16" descr="Настольный компьютер — Википедия">
            <a:extLst>
              <a:ext uri="{FF2B5EF4-FFF2-40B4-BE49-F238E27FC236}">
                <a16:creationId xmlns:a16="http://schemas.microsoft.com/office/drawing/2014/main" id="{601569FB-46EB-8645-9E21-7E41E18987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671" y="3460752"/>
            <a:ext cx="1635659" cy="1181877"/>
          </a:xfrm>
          <a:prstGeom prst="rect">
            <a:avLst/>
          </a:prstGeom>
          <a:noFill/>
          <a:extLst>
            <a:ext uri="{909E8E84-426E-40DD-AFC4-6F175D3DCCD1}">
              <a14:hiddenFill xmlns:a14="http://schemas.microsoft.com/office/drawing/2010/main">
                <a:solidFill>
                  <a:srgbClr val="FFFFFF"/>
                </a:solidFill>
              </a14:hiddenFill>
            </a:ext>
          </a:extLst>
        </p:spPr>
      </p:pic>
      <p:pic>
        <p:nvPicPr>
          <p:cNvPr id="35862" name="Picture 22" descr="Рука держит телефон: скачать картинки, стоковые фото Рука держит телефон в  хорошем качестве | Depositphotos">
            <a:extLst>
              <a:ext uri="{FF2B5EF4-FFF2-40B4-BE49-F238E27FC236}">
                <a16:creationId xmlns:a16="http://schemas.microsoft.com/office/drawing/2014/main" id="{A02D3711-AE3A-0E4D-A3B8-4CC2F01CEA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7533" y="5711234"/>
            <a:ext cx="849933" cy="1094400"/>
          </a:xfrm>
          <a:prstGeom prst="rect">
            <a:avLst/>
          </a:prstGeom>
          <a:noFill/>
          <a:extLst>
            <a:ext uri="{909E8E84-426E-40DD-AFC4-6F175D3DCCD1}">
              <a14:hiddenFill xmlns:a14="http://schemas.microsoft.com/office/drawing/2010/main">
                <a:solidFill>
                  <a:srgbClr val="FFFFFF"/>
                </a:solidFill>
              </a14:hiddenFill>
            </a:ext>
          </a:extLst>
        </p:spPr>
      </p:pic>
      <p:pic>
        <p:nvPicPr>
          <p:cNvPr id="35866" name="Picture 26" descr="Генератор ВЧ-сигналов R&amp;S®SMB100B | Rohde &amp; Schwarz">
            <a:extLst>
              <a:ext uri="{FF2B5EF4-FFF2-40B4-BE49-F238E27FC236}">
                <a16:creationId xmlns:a16="http://schemas.microsoft.com/office/drawing/2014/main" id="{FA3AFBA1-4039-4F46-A028-2F84BAF004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8143" y="4755901"/>
            <a:ext cx="1695857" cy="955333"/>
          </a:xfrm>
          <a:prstGeom prst="rect">
            <a:avLst/>
          </a:prstGeom>
          <a:noFill/>
          <a:extLst>
            <a:ext uri="{909E8E84-426E-40DD-AFC4-6F175D3DCCD1}">
              <a14:hiddenFill xmlns:a14="http://schemas.microsoft.com/office/drawing/2010/main">
                <a:solidFill>
                  <a:srgbClr val="FFFFFF"/>
                </a:solidFill>
              </a14:hiddenFill>
            </a:ext>
          </a:extLst>
        </p:spPr>
      </p:pic>
      <p:pic>
        <p:nvPicPr>
          <p:cNvPr id="35868" name="Picture 28" descr="Радиационный фон на болгарском пляже Вромос превысил норму | Новости  Беларуси|БелТА">
            <a:extLst>
              <a:ext uri="{FF2B5EF4-FFF2-40B4-BE49-F238E27FC236}">
                <a16:creationId xmlns:a16="http://schemas.microsoft.com/office/drawing/2014/main" id="{21497A5E-DE32-FE46-B17D-D87AAF8BD9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87" y="101692"/>
            <a:ext cx="2354684" cy="131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9"/>
                                        </p:tgtEl>
                                        <p:attrNameLst>
                                          <p:attrName>fillcolor</p:attrName>
                                        </p:attrNameLst>
                                      </p:cBhvr>
                                      <p:to>
                                        <a:schemeClr val="accent2"/>
                                      </p:to>
                                    </p:animClr>
                                    <p:set>
                                      <p:cBhvr>
                                        <p:cTn id="13" dur="2000" fill="hold"/>
                                        <p:tgtEl>
                                          <p:spTgt spid="29"/>
                                        </p:tgtEl>
                                        <p:attrNameLst>
                                          <p:attrName>fill.type</p:attrName>
                                        </p:attrNameLst>
                                      </p:cBhvr>
                                      <p:to>
                                        <p:strVal val="solid"/>
                                      </p:to>
                                    </p:set>
                                    <p:set>
                                      <p:cBhvr>
                                        <p:cTn id="14"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C7DFC7C-92CC-4F40-9BC7-D343E9E8FB6B}"/>
              </a:ext>
            </a:extLst>
          </p:cNvPr>
          <p:cNvSpPr/>
          <p:nvPr/>
        </p:nvSpPr>
        <p:spPr>
          <a:xfrm>
            <a:off x="-107004" y="700789"/>
            <a:ext cx="9144000" cy="830997"/>
          </a:xfrm>
          <a:prstGeom prst="rect">
            <a:avLst/>
          </a:prstGeom>
        </p:spPr>
        <p:txBody>
          <a:bodyPr wrap="square">
            <a:spAutoFit/>
          </a:bodyPr>
          <a:lstStyle/>
          <a:p>
            <a:pPr algn="ctr"/>
            <a:r>
              <a:rPr lang="ru-RU" sz="2400" b="1" dirty="0">
                <a:solidFill>
                  <a:srgbClr val="002060"/>
                </a:solidFill>
                <a:latin typeface="Times New Roman" panose="02020603050405020304" pitchFamily="18" charset="0"/>
                <a:cs typeface="Times New Roman" panose="02020603050405020304" pitchFamily="18" charset="0"/>
              </a:rPr>
              <a:t>Радіоційне </a:t>
            </a:r>
            <a:r>
              <a:rPr lang="ru-RU" sz="2400" b="1" dirty="0" err="1">
                <a:solidFill>
                  <a:srgbClr val="002060"/>
                </a:solidFill>
                <a:latin typeface="Times New Roman" panose="02020603050405020304" pitchFamily="18" charset="0"/>
                <a:cs typeface="Times New Roman" panose="02020603050405020304" pitchFamily="18" charset="0"/>
              </a:rPr>
              <a:t>забруднення</a:t>
            </a:r>
            <a:r>
              <a:rPr lang="ru-RU" sz="2400" dirty="0">
                <a:solidFill>
                  <a:srgbClr val="002060"/>
                </a:solidFill>
                <a:latin typeface="Times New Roman" panose="02020603050405020304" pitchFamily="18" charset="0"/>
                <a:cs typeface="Times New Roman" panose="02020603050405020304" pitchFamily="18" charset="0"/>
              </a:rPr>
              <a:t> — </a:t>
            </a:r>
            <a:r>
              <a:rPr lang="ru-RU" sz="2400" dirty="0" err="1">
                <a:solidFill>
                  <a:srgbClr val="002060"/>
                </a:solidFill>
                <a:latin typeface="Times New Roman" panose="02020603050405020304" pitchFamily="18" charset="0"/>
                <a:cs typeface="Times New Roman" panose="02020603050405020304" pitchFamily="18" charset="0"/>
              </a:rPr>
              <a:t>це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забруднення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території</a:t>
            </a:r>
            <a:r>
              <a:rPr lang="ru-RU" sz="2400" dirty="0">
                <a:solidFill>
                  <a:srgbClr val="002060"/>
                </a:solidFill>
                <a:latin typeface="Times New Roman" panose="02020603050405020304" pitchFamily="18" charset="0"/>
                <a:cs typeface="Times New Roman" panose="02020603050405020304" pitchFamily="18" charset="0"/>
              </a:rPr>
              <a:t> продуктами </a:t>
            </a:r>
            <a:r>
              <a:rPr lang="ru-RU" sz="2400" dirty="0" err="1">
                <a:solidFill>
                  <a:srgbClr val="002060"/>
                </a:solidFill>
                <a:latin typeface="Times New Roman" panose="02020603050405020304" pitchFamily="18" charset="0"/>
                <a:cs typeface="Times New Roman" panose="02020603050405020304" pitchFamily="18" charset="0"/>
              </a:rPr>
              <a:t>ядерної</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реакції</a:t>
            </a:r>
            <a:r>
              <a:rPr lang="ru-RU" sz="2400" dirty="0">
                <a:solidFill>
                  <a:srgbClr val="002060"/>
                </a:solidFill>
                <a:latin typeface="Times New Roman" panose="02020603050405020304" pitchFamily="18" charset="0"/>
                <a:cs typeface="Times New Roman" panose="02020603050405020304" pitchFamily="18" charset="0"/>
              </a:rPr>
              <a:t>.</a:t>
            </a:r>
            <a:endParaRPr lang="ru-UA" sz="2400" dirty="0">
              <a:solidFill>
                <a:srgbClr val="002060"/>
              </a:solidFill>
              <a:latin typeface="Times New Roman" panose="02020603050405020304" pitchFamily="18" charset="0"/>
              <a:cs typeface="Times New Roman" panose="02020603050405020304" pitchFamily="18" charset="0"/>
            </a:endParaRPr>
          </a:p>
        </p:txBody>
      </p:sp>
      <p:pic>
        <p:nvPicPr>
          <p:cNvPr id="15362" name="Picture 2" descr="Окупований Донбас може постраждати від радіоактивного забруднення через дії  Росії — Кравчук — ІА «Вчасно»">
            <a:extLst>
              <a:ext uri="{FF2B5EF4-FFF2-40B4-BE49-F238E27FC236}">
                <a16:creationId xmlns:a16="http://schemas.microsoft.com/office/drawing/2014/main" id="{0FB920B3-52F7-AC45-9963-8A7F43570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953" y="1605183"/>
            <a:ext cx="3958093" cy="236669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7B95F475-E803-6743-8FAE-1AAA24969BAC}"/>
              </a:ext>
            </a:extLst>
          </p:cNvPr>
          <p:cNvSpPr/>
          <p:nvPr/>
        </p:nvSpPr>
        <p:spPr>
          <a:xfrm>
            <a:off x="507502" y="10245"/>
            <a:ext cx="7337265" cy="646331"/>
          </a:xfrm>
          <a:prstGeom prst="rect">
            <a:avLst/>
          </a:prstGeom>
          <a:gradFill>
            <a:gsLst>
              <a:gs pos="0">
                <a:schemeClr val="accent1">
                  <a:alpha val="77000"/>
                  <a:lumMod val="49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ru-RU" sz="3600" b="1" dirty="0">
                <a:solidFill>
                  <a:srgbClr val="002060"/>
                </a:solidFill>
                <a:latin typeface="Times New Roman" panose="02020603050405020304" pitchFamily="18" charset="0"/>
                <a:cs typeface="Times New Roman" panose="02020603050405020304" pitchFamily="18" charset="0"/>
              </a:rPr>
              <a:t>Що таке </a:t>
            </a:r>
            <a:r>
              <a:rPr lang="ru-RU" sz="3600" b="1" dirty="0" err="1">
                <a:solidFill>
                  <a:srgbClr val="002060"/>
                </a:solidFill>
                <a:latin typeface="Times New Roman" panose="02020603050405020304" pitchFamily="18" charset="0"/>
                <a:cs typeface="Times New Roman" panose="02020603050405020304" pitchFamily="18" charset="0"/>
              </a:rPr>
              <a:t>радіоційне</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забруднення</a:t>
            </a:r>
            <a:r>
              <a:rPr lang="ru-RU" sz="3600" b="1" dirty="0">
                <a:solidFill>
                  <a:srgbClr val="002060"/>
                </a:solidFill>
                <a:latin typeface="Times New Roman" panose="02020603050405020304" pitchFamily="18" charset="0"/>
                <a:cs typeface="Times New Roman" panose="02020603050405020304" pitchFamily="18" charset="0"/>
              </a:rPr>
              <a:t> ?</a:t>
            </a:r>
          </a:p>
        </p:txBody>
      </p:sp>
      <p:pic>
        <p:nvPicPr>
          <p:cNvPr id="9" name="Picture 7" descr="Що таке радіація - ECOTEST">
            <a:extLst>
              <a:ext uri="{FF2B5EF4-FFF2-40B4-BE49-F238E27FC236}">
                <a16:creationId xmlns:a16="http://schemas.microsoft.com/office/drawing/2014/main" id="{7A32C1B7-053B-DF4A-AA39-A7594C148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505" y="3986907"/>
            <a:ext cx="4885099" cy="236669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Радіоактивне забруднення – зони, карта, джерела забруднення та наслідки -  Taya.com.ua">
            <a:extLst>
              <a:ext uri="{FF2B5EF4-FFF2-40B4-BE49-F238E27FC236}">
                <a16:creationId xmlns:a16="http://schemas.microsoft.com/office/drawing/2014/main" id="{CD36F740-766B-2349-B08D-922D653DA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04" y="1966070"/>
            <a:ext cx="2510214" cy="171801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Радіоактивне забруднення повітря: Литва поскаржилася в МАГАТЕ | СЬОГОДНІ">
            <a:extLst>
              <a:ext uri="{FF2B5EF4-FFF2-40B4-BE49-F238E27FC236}">
                <a16:creationId xmlns:a16="http://schemas.microsoft.com/office/drawing/2014/main" id="{F624154D-8856-914B-90AB-E2C7EA502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73" y="4771677"/>
            <a:ext cx="2335912" cy="131589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Радіоактивне забруднення грунтів і його наслідки - довкілля 2021">
            <a:extLst>
              <a:ext uri="{FF2B5EF4-FFF2-40B4-BE49-F238E27FC236}">
                <a16:creationId xmlns:a16="http://schemas.microsoft.com/office/drawing/2014/main" id="{1E0C29BB-E9A5-1D45-BF6A-6B25F3730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0789" y="2076953"/>
            <a:ext cx="2064655" cy="125856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Наднормова доза небезпечних речовин в продуктах: що є джерелом радіаційного  забруднення - Новини України - 24 Канал">
            <a:extLst>
              <a:ext uri="{FF2B5EF4-FFF2-40B4-BE49-F238E27FC236}">
                <a16:creationId xmlns:a16="http://schemas.microsoft.com/office/drawing/2014/main" id="{0BE48DA9-A4CF-A54D-8ADF-629B5F1319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604" y="4607642"/>
            <a:ext cx="2000396" cy="11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8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Атлас">
  <a:themeElements>
    <a:clrScheme name="Атлас">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Атлас">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тлас">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1670</TotalTime>
  <Words>2850</Words>
  <Application>Microsoft Macintosh PowerPoint</Application>
  <PresentationFormat>Экран (4:3)</PresentationFormat>
  <Paragraphs>165</Paragraphs>
  <Slides>39</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39</vt:i4>
      </vt:variant>
    </vt:vector>
  </HeadingPairs>
  <TitlesOfParts>
    <vt:vector size="52" baseType="lpstr">
      <vt:lpstr>Arial</vt:lpstr>
      <vt:lpstr>Calibri</vt:lpstr>
      <vt:lpstr>Calibri Light</vt:lpstr>
      <vt:lpstr>Georgia</vt:lpstr>
      <vt:lpstr>Rockwell</vt:lpstr>
      <vt:lpstr>Symbol</vt:lpstr>
      <vt:lpstr>Times New Roman</vt:lpstr>
      <vt:lpstr>Times New Roman,Bold</vt:lpstr>
      <vt:lpstr>TimesNewRomanPSMT</vt:lpstr>
      <vt:lpstr>Wingdings</vt:lpstr>
      <vt:lpstr>Специальное оформление</vt:lpstr>
      <vt:lpstr>1_Специальное оформление</vt:lpstr>
      <vt:lpstr>Атлас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Степченко Лариса</dc:creator>
  <cp:lastModifiedBy>Степченко Лариса</cp:lastModifiedBy>
  <cp:revision>92</cp:revision>
  <dcterms:created xsi:type="dcterms:W3CDTF">2021-04-25T09:12:14Z</dcterms:created>
  <dcterms:modified xsi:type="dcterms:W3CDTF">2021-04-26T14:23:06Z</dcterms:modified>
</cp:coreProperties>
</file>